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112"/>
  </p:handoutMasterIdLst>
  <p:sldIdLst>
    <p:sldId id="256" r:id="rId3"/>
    <p:sldId id="660" r:id="rId4"/>
    <p:sldId id="298" r:id="rId5"/>
    <p:sldId id="264" r:id="rId6"/>
    <p:sldId id="558" r:id="rId7"/>
    <p:sldId id="559" r:id="rId8"/>
    <p:sldId id="271" r:id="rId9"/>
    <p:sldId id="661" r:id="rId10"/>
    <p:sldId id="267" r:id="rId11"/>
    <p:sldId id="265" r:id="rId12"/>
    <p:sldId id="268" r:id="rId13"/>
    <p:sldId id="269" r:id="rId14"/>
    <p:sldId id="270" r:id="rId15"/>
    <p:sldId id="400" r:id="rId16"/>
    <p:sldId id="401" r:id="rId17"/>
    <p:sldId id="402" r:id="rId18"/>
    <p:sldId id="404" r:id="rId19"/>
    <p:sldId id="403" r:id="rId20"/>
    <p:sldId id="560" r:id="rId21"/>
    <p:sldId id="557" r:id="rId22"/>
    <p:sldId id="561" r:id="rId23"/>
    <p:sldId id="319" r:id="rId24"/>
    <p:sldId id="272" r:id="rId25"/>
    <p:sldId id="273" r:id="rId26"/>
    <p:sldId id="281" r:id="rId27"/>
    <p:sldId id="282" r:id="rId28"/>
    <p:sldId id="283" r:id="rId29"/>
    <p:sldId id="284" r:id="rId30"/>
    <p:sldId id="285" r:id="rId31"/>
    <p:sldId id="286" r:id="rId33"/>
    <p:sldId id="294" r:id="rId34"/>
    <p:sldId id="295" r:id="rId35"/>
    <p:sldId id="302" r:id="rId36"/>
    <p:sldId id="274" r:id="rId37"/>
    <p:sldId id="275" r:id="rId38"/>
    <p:sldId id="277" r:id="rId39"/>
    <p:sldId id="276" r:id="rId40"/>
    <p:sldId id="278" r:id="rId41"/>
    <p:sldId id="279" r:id="rId42"/>
    <p:sldId id="280" r:id="rId43"/>
    <p:sldId id="299" r:id="rId44"/>
    <p:sldId id="297" r:id="rId45"/>
    <p:sldId id="300" r:id="rId46"/>
    <p:sldId id="303" r:id="rId47"/>
    <p:sldId id="367" r:id="rId48"/>
    <p:sldId id="305" r:id="rId49"/>
    <p:sldId id="306" r:id="rId50"/>
    <p:sldId id="307" r:id="rId51"/>
    <p:sldId id="308" r:id="rId52"/>
    <p:sldId id="314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70" r:id="rId61"/>
    <p:sldId id="374" r:id="rId62"/>
    <p:sldId id="563" r:id="rId63"/>
    <p:sldId id="317" r:id="rId64"/>
    <p:sldId id="318" r:id="rId65"/>
    <p:sldId id="320" r:id="rId66"/>
    <p:sldId id="357" r:id="rId67"/>
    <p:sldId id="373" r:id="rId68"/>
    <p:sldId id="358" r:id="rId69"/>
    <p:sldId id="359" r:id="rId70"/>
    <p:sldId id="368" r:id="rId71"/>
    <p:sldId id="369" r:id="rId72"/>
    <p:sldId id="650" r:id="rId73"/>
    <p:sldId id="651" r:id="rId74"/>
    <p:sldId id="653" r:id="rId75"/>
    <p:sldId id="654" r:id="rId76"/>
    <p:sldId id="655" r:id="rId77"/>
    <p:sldId id="371" r:id="rId78"/>
    <p:sldId id="372" r:id="rId79"/>
    <p:sldId id="360" r:id="rId80"/>
    <p:sldId id="362" r:id="rId81"/>
    <p:sldId id="363" r:id="rId82"/>
    <p:sldId id="364" r:id="rId83"/>
    <p:sldId id="365" r:id="rId84"/>
    <p:sldId id="366" r:id="rId85"/>
    <p:sldId id="406" r:id="rId86"/>
    <p:sldId id="407" r:id="rId87"/>
    <p:sldId id="408" r:id="rId88"/>
    <p:sldId id="469" r:id="rId89"/>
    <p:sldId id="468" r:id="rId90"/>
    <p:sldId id="405" r:id="rId91"/>
    <p:sldId id="470" r:id="rId92"/>
    <p:sldId id="471" r:id="rId93"/>
    <p:sldId id="472" r:id="rId94"/>
    <p:sldId id="556" r:id="rId95"/>
    <p:sldId id="562" r:id="rId96"/>
    <p:sldId id="565" r:id="rId97"/>
    <p:sldId id="566" r:id="rId98"/>
    <p:sldId id="567" r:id="rId99"/>
    <p:sldId id="568" r:id="rId100"/>
    <p:sldId id="647" r:id="rId101"/>
    <p:sldId id="648" r:id="rId102"/>
    <p:sldId id="649" r:id="rId103"/>
    <p:sldId id="656" r:id="rId104"/>
    <p:sldId id="657" r:id="rId105"/>
    <p:sldId id="658" r:id="rId106"/>
    <p:sldId id="409" r:id="rId107"/>
    <p:sldId id="663" r:id="rId108"/>
    <p:sldId id="664" r:id="rId109"/>
    <p:sldId id="665" r:id="rId110"/>
    <p:sldId id="662" r:id="rId1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7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6" Type="http://schemas.openxmlformats.org/officeDocument/2006/relationships/commentAuthors" Target="commentAuthors.xml"/><Relationship Id="rId115" Type="http://schemas.openxmlformats.org/officeDocument/2006/relationships/tableStyles" Target="tableStyles.xml"/><Relationship Id="rId114" Type="http://schemas.openxmlformats.org/officeDocument/2006/relationships/viewProps" Target="viewProps.xml"/><Relationship Id="rId113" Type="http://schemas.openxmlformats.org/officeDocument/2006/relationships/presProps" Target="presProps.xml"/><Relationship Id="rId112" Type="http://schemas.openxmlformats.org/officeDocument/2006/relationships/handoutMaster" Target="handoutMasters/handoutMaster1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从汇编角度看编译器优化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8160" y="3557270"/>
            <a:ext cx="2783840" cy="3300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9505"/>
            <a:ext cx="5314315" cy="1928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28875" cy="2428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5" y="0"/>
            <a:ext cx="3013075" cy="2428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前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个参数</a:t>
            </a:r>
            <a:r>
              <a:rPr lang="zh-CN" altLang="en-US"/>
              <a:t>：分别通过</a:t>
            </a:r>
            <a:r>
              <a:rPr lang="en-US" altLang="zh-CN"/>
              <a:t> edi</a:t>
            </a:r>
            <a:r>
              <a:rPr lang="zh-CN" altLang="en-US"/>
              <a:t>，</a:t>
            </a:r>
            <a:r>
              <a:rPr lang="en-US" altLang="zh-CN"/>
              <a:t>esi</a:t>
            </a:r>
            <a:r>
              <a:rPr lang="zh-CN" altLang="en-US"/>
              <a:t>，</a:t>
            </a:r>
            <a:r>
              <a:rPr lang="en-US" altLang="zh-CN"/>
              <a:t>edx</a:t>
            </a:r>
            <a:r>
              <a:rPr lang="zh-CN" altLang="en-US"/>
              <a:t>，</a:t>
            </a:r>
            <a:r>
              <a:rPr lang="en-US" altLang="zh-CN"/>
              <a:t>ecx</a:t>
            </a:r>
            <a:r>
              <a:rPr lang="zh-CN" altLang="en-US"/>
              <a:t>，</a:t>
            </a:r>
            <a:r>
              <a:rPr lang="en-US" altLang="zh-CN"/>
              <a:t>r8d</a:t>
            </a:r>
            <a:r>
              <a:rPr lang="zh-CN" altLang="en-US"/>
              <a:t>，</a:t>
            </a:r>
            <a:r>
              <a:rPr lang="en-US" altLang="zh-CN"/>
              <a:t>r9d </a:t>
            </a:r>
            <a:r>
              <a:rPr lang="zh-CN" altLang="en-US"/>
              <a:t>传入</a:t>
            </a:r>
            <a:endParaRPr lang="zh-CN" altLang="en-US"/>
          </a:p>
        </p:txBody>
      </p:sp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73170" y="2593975"/>
            <a:ext cx="4645660" cy="397891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3195" y="1584325"/>
            <a:ext cx="6534785" cy="7423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86410" y="3863340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movl %edi, -4(%rsp)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*(rsp - 4) = edi;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开启后：</a:t>
            </a:r>
            <a:r>
              <a:rPr lang="en-US"/>
              <a:t>sqrt </a:t>
            </a:r>
            <a:r>
              <a:rPr lang="zh-CN" altLang="en-US"/>
              <a:t>矢量化成功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0710" y="3217545"/>
            <a:ext cx="5274310" cy="15671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36560" y="1737360"/>
            <a:ext cx="3345180" cy="4793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70" y="401955"/>
            <a:ext cx="2689860" cy="2331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495" y="0"/>
            <a:ext cx="3659505" cy="3657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425815" y="4371975"/>
            <a:ext cx="618490" cy="0"/>
          </a:xfrm>
          <a:prstGeom prst="line">
            <a:avLst/>
          </a:prstGeom>
          <a:ln w="25400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嵌套循环：直接累加，有指针别名问题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2400" y="3037205"/>
            <a:ext cx="6170930" cy="192786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1495" y="529590"/>
            <a:ext cx="5310505" cy="632841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204595" y="1974850"/>
            <a:ext cx="4283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编译器担心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a </a:t>
            </a:r>
            <a:r>
              <a:rPr lang="zh-CN" altLang="en-US"/>
              <a:t>可能会指向同一个地址，而连续判断三个指针是否有重合又过于复杂，无耻地放弃了矢量化！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：先读到局部变量，</a:t>
            </a:r>
            <a:r>
              <a:rPr lang="zh-CN" altLang="en-US">
                <a:sym typeface="+mn-ea"/>
              </a:rPr>
              <a:t>累加完毕后，</a:t>
            </a:r>
            <a:r>
              <a:rPr lang="zh-CN" altLang="en-US"/>
              <a:t>再写入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769620" y="2428240"/>
            <a:ext cx="5821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编译器认为不存在指针别名的问题，矢量化成功！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933700"/>
            <a:ext cx="6064250" cy="2443480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09990" y="-1270"/>
            <a:ext cx="338201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2</a:t>
            </a:r>
            <a:r>
              <a:rPr lang="zh-CN" altLang="en-US"/>
              <a:t>：先累加到初始为</a:t>
            </a:r>
            <a:r>
              <a:rPr lang="en-US" altLang="zh-CN"/>
              <a:t> 0 </a:t>
            </a:r>
            <a:r>
              <a:rPr lang="zh-CN" altLang="en-US"/>
              <a:t>的局部变量，再</a:t>
            </a:r>
            <a:r>
              <a:rPr lang="zh-CN" altLang="en-US">
                <a:sym typeface="+mn-ea"/>
              </a:rPr>
              <a:t>累加</a:t>
            </a:r>
            <a:r>
              <a:rPr lang="zh-CN" altLang="en-US"/>
              <a:t>到</a:t>
            </a:r>
            <a:r>
              <a:rPr lang="en-US" altLang="zh-CN"/>
              <a:t> c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890905" y="2163445"/>
            <a:ext cx="5821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也能矢量化成功！该解决方案比起前一种，由于加法顺序原因，算出来的浮点精度更高。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273415" y="828040"/>
            <a:ext cx="3918585" cy="6029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5205" y="3004185"/>
            <a:ext cx="5593080" cy="2303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优化手法总结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457200" indent="-457200">
              <a:buAutoNum type="arabicPeriod"/>
            </a:pPr>
            <a:r>
              <a:rPr lang="zh-CN" altLang="en-US"/>
              <a:t>函数尽量写在同一个文件内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避免在</a:t>
            </a:r>
            <a:r>
              <a:rPr lang="en-US" altLang="zh-CN"/>
              <a:t> for </a:t>
            </a:r>
            <a:r>
              <a:rPr lang="zh-CN" altLang="en-US"/>
              <a:t>循环内调用外部函数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非</a:t>
            </a:r>
            <a:r>
              <a:rPr lang="en-US" altLang="zh-CN"/>
              <a:t> const </a:t>
            </a:r>
            <a:r>
              <a:rPr lang="zh-CN" altLang="en-US"/>
              <a:t>指针加上</a:t>
            </a:r>
            <a:r>
              <a:rPr lang="en-US" altLang="zh-CN"/>
              <a:t> __restrict </a:t>
            </a:r>
            <a:r>
              <a:rPr lang="zh-CN" altLang="en-US"/>
              <a:t>修饰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试着用</a:t>
            </a:r>
            <a:r>
              <a:rPr lang="en-US" altLang="zh-CN"/>
              <a:t> SOA </a:t>
            </a:r>
            <a:r>
              <a:rPr lang="zh-CN" altLang="en-US"/>
              <a:t>取代</a:t>
            </a:r>
            <a:r>
              <a:rPr lang="en-US" altLang="zh-CN"/>
              <a:t> AOS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对齐到</a:t>
            </a:r>
            <a:r>
              <a:rPr lang="en-US" altLang="zh-CN"/>
              <a:t> 16 </a:t>
            </a:r>
            <a:r>
              <a:rPr lang="zh-CN" altLang="en-US"/>
              <a:t>或</a:t>
            </a:r>
            <a:r>
              <a:rPr lang="en-US" altLang="zh-CN"/>
              <a:t> 64 </a:t>
            </a:r>
            <a:r>
              <a:rPr lang="zh-CN" altLang="en-US"/>
              <a:t>字节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简单的代码，不要复杂化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试试看</a:t>
            </a:r>
            <a:r>
              <a:rPr lang="en-US" altLang="zh-CN"/>
              <a:t> </a:t>
            </a:r>
            <a:r>
              <a:rPr lang="en-US"/>
              <a:t>#pragma omp simd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循环中不变的常量挪到外面来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对小循环体用</a:t>
            </a:r>
            <a:r>
              <a:rPr lang="en-US" altLang="zh-CN"/>
              <a:t> #pragma unroll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/>
              <a:t>-</a:t>
            </a:r>
            <a:r>
              <a:rPr lang="en-US" altLang="zh-CN"/>
              <a:t>ffast-math </a:t>
            </a:r>
            <a:r>
              <a:rPr lang="zh-CN" altLang="en-US"/>
              <a:t>和</a:t>
            </a:r>
            <a:r>
              <a:rPr lang="en-US" altLang="zh-CN"/>
              <a:t> -march=native</a:t>
            </a:r>
            <a:endParaRPr lang="en-US" altLang="zh-CN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中开启</a:t>
            </a:r>
            <a:r>
              <a:rPr lang="en-US" altLang="zh-CN"/>
              <a:t> -O3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6910" y="3807460"/>
            <a:ext cx="5375910" cy="3873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中开启</a:t>
            </a:r>
            <a:r>
              <a:rPr lang="en-US" altLang="zh-CN"/>
              <a:t> -fopenmp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6620" y="3644900"/>
            <a:ext cx="10017125" cy="71247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中开启</a:t>
            </a:r>
            <a:r>
              <a:rPr lang="en-US" altLang="zh-CN"/>
              <a:t> -ffast-math </a:t>
            </a:r>
            <a:r>
              <a:rPr lang="zh-CN" altLang="en-US"/>
              <a:t>和</a:t>
            </a:r>
            <a:r>
              <a:rPr lang="en-US" altLang="zh-CN"/>
              <a:t> -march=native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8470" y="4024630"/>
            <a:ext cx="8735060" cy="25209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hw04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作业还在准备中，等做完了会在动态中放出！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开启优化：</a:t>
            </a:r>
            <a:r>
              <a:rPr lang="en-US" altLang="zh-CN">
                <a:sym typeface="+mn-ea"/>
              </a:rPr>
              <a:t>-O3</a:t>
            </a:r>
            <a:endParaRPr lang="en-US" altLang="zh-CN">
              <a:sym typeface="+mn-ea"/>
            </a:endParaRPr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00250" y="1975485"/>
            <a:ext cx="7423785" cy="8432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6835" y="3460115"/>
            <a:ext cx="8730615" cy="2310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36745" y="5850890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movl %edi,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= edi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32</a:t>
            </a:r>
            <a:r>
              <a:rPr lang="zh-CN" altLang="en-US"/>
              <a:t>位乘法运算：</a:t>
            </a:r>
            <a:r>
              <a:rPr lang="en-US" altLang="zh-CN"/>
              <a:t>imull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3474085"/>
            <a:ext cx="4667885" cy="10541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0570" y="2522855"/>
            <a:ext cx="5483225" cy="29565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36745" y="5850890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imull %esi,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*= esi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64</a:t>
            </a:r>
            <a:r>
              <a:rPr lang="zh-CN" altLang="en-US"/>
              <a:t>位乘法运算：</a:t>
            </a:r>
            <a:r>
              <a:rPr lang="en-US" altLang="zh-CN"/>
              <a:t>imulq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56910" y="2520315"/>
            <a:ext cx="5630545" cy="2961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7565" y="3643630"/>
            <a:ext cx="4800600" cy="7143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36110" y="5659120"/>
            <a:ext cx="2938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imulq %rsi, %rax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rax *= rsi</a:t>
            </a:r>
            <a:endParaRPr lang="en-US" altLang="zh-CN"/>
          </a:p>
          <a:p>
            <a:r>
              <a:rPr lang="zh-CN" altLang="en-US"/>
              <a:t>不过是</a:t>
            </a:r>
            <a:r>
              <a:rPr lang="en-US" altLang="zh-CN"/>
              <a:t> int64_t 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整数加法：被优化成</a:t>
            </a:r>
            <a:r>
              <a:rPr lang="en-US" altLang="zh-CN"/>
              <a:t> leal </a:t>
            </a:r>
            <a:r>
              <a:rPr lang="zh-CN" altLang="en-US"/>
              <a:t>了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6625" y="2299335"/>
            <a:ext cx="5066030" cy="22942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9185" y="2881630"/>
            <a:ext cx="4233545" cy="11290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349490" y="193103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384300" y="4184650"/>
            <a:ext cx="40386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(%rdi,%rsi)</a:t>
            </a:r>
            <a:endParaRPr lang="en-US" altLang="zh-CN"/>
          </a:p>
          <a:p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>
                <a:sym typeface="+mn-ea"/>
              </a:rPr>
              <a:t>*(rdi + rsi)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lea </a:t>
            </a:r>
            <a:r>
              <a:rPr lang="zh-CN" altLang="en-US">
                <a:sym typeface="+mn-ea"/>
              </a:rPr>
              <a:t>是加载表达式的地址，相当于</a:t>
            </a:r>
            <a:r>
              <a:rPr lang="en-US" altLang="zh-CN">
                <a:sym typeface="+mn-ea"/>
              </a:rPr>
              <a:t>&amp;</a:t>
            </a:r>
            <a:endParaRPr lang="en-US"/>
          </a:p>
          <a:p>
            <a:r>
              <a:rPr lang="en-US"/>
              <a:t>leal (%rdi,%rsi),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= &amp;*(rdi + rsi)</a:t>
            </a:r>
            <a:endParaRPr lang="en-US" altLang="zh-CN"/>
          </a:p>
          <a:p>
            <a:r>
              <a:rPr lang="zh-CN" altLang="en-US"/>
              <a:t>妙用本用于指针的指令，尽管此时</a:t>
            </a:r>
            <a:r>
              <a:rPr lang="en-US" altLang="zh-CN"/>
              <a:t> rdi </a:t>
            </a:r>
            <a:r>
              <a:rPr lang="zh-CN" altLang="en-US"/>
              <a:t>和</a:t>
            </a:r>
            <a:r>
              <a:rPr lang="en-US" altLang="zh-CN"/>
              <a:t> rsi </a:t>
            </a:r>
            <a:r>
              <a:rPr lang="zh-CN" altLang="en-US"/>
              <a:t>并不是指针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整数加常数乘整数：都可以被优化成</a:t>
            </a:r>
            <a:r>
              <a:rPr lang="en-US" altLang="zh-CN"/>
              <a:t> leal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0" y="3423920"/>
            <a:ext cx="4711065" cy="11544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875915"/>
            <a:ext cx="4953000" cy="22504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094230" y="1798320"/>
            <a:ext cx="3188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因为这种线性变换在地址索引中很常见，所以被</a:t>
            </a:r>
            <a:r>
              <a:rPr lang="en-US" altLang="zh-CN"/>
              <a:t> x86 </a:t>
            </a:r>
            <a:r>
              <a:rPr lang="zh-CN" altLang="en-US"/>
              <a:t>做成了单独一个指令。这里尽管不是地址，但同样可以利用</a:t>
            </a:r>
            <a:r>
              <a:rPr lang="en-US" altLang="zh-CN"/>
              <a:t> lea </a:t>
            </a:r>
            <a:r>
              <a:rPr lang="zh-CN" altLang="en-US"/>
              <a:t>指令简化生成的代码大小。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095490" y="2507615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 * 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指针访问对象：线性访问地址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81445" y="2500630"/>
            <a:ext cx="4182110" cy="3001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115810" y="185547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rsi = (int64_t)esi</a:t>
            </a:r>
            <a:endParaRPr lang="en-US"/>
          </a:p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978650" y="80899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为什么乘以</a:t>
            </a:r>
            <a:r>
              <a:rPr lang="en-US" altLang="zh-CN"/>
              <a:t> 4</a:t>
            </a:r>
            <a:r>
              <a:rPr lang="zh-CN" altLang="en-US"/>
              <a:t>？因为访问的对象，</a:t>
            </a:r>
            <a:r>
              <a:rPr lang="en-US" altLang="zh-CN"/>
              <a:t>int </a:t>
            </a:r>
            <a:r>
              <a:rPr lang="zh-CN" altLang="en-US"/>
              <a:t>的大小是</a:t>
            </a:r>
            <a:r>
              <a:rPr lang="en-US" altLang="zh-CN"/>
              <a:t> 4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1395" y="3383280"/>
            <a:ext cx="4473575" cy="123571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967855" y="4019550"/>
            <a:ext cx="2506980" cy="22225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指针的索引：尽量用</a:t>
            </a:r>
            <a:r>
              <a:rPr lang="en-US" altLang="zh-CN"/>
              <a:t> size_t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356985" y="258445"/>
            <a:ext cx="44303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size_t </a:t>
            </a:r>
            <a:r>
              <a:rPr lang="zh-CN" altLang="en-US"/>
              <a:t>在</a:t>
            </a:r>
            <a:r>
              <a:rPr lang="en-US" altLang="zh-CN"/>
              <a:t> 64 </a:t>
            </a:r>
            <a:r>
              <a:rPr lang="zh-CN" altLang="en-US"/>
              <a:t>位系统上相当于</a:t>
            </a:r>
            <a:r>
              <a:rPr lang="en-US" altLang="zh-CN"/>
              <a:t> uint64_t</a:t>
            </a:r>
            <a:endParaRPr lang="en-US" altLang="zh-CN"/>
          </a:p>
          <a:p>
            <a:r>
              <a:rPr lang="en-US">
                <a:sym typeface="+mn-ea"/>
              </a:rPr>
              <a:t>size_t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位系统上相当于</a:t>
            </a:r>
            <a:r>
              <a:rPr lang="en-US" altLang="zh-CN">
                <a:sym typeface="+mn-ea"/>
              </a:rPr>
              <a:t> uint32_t</a:t>
            </a:r>
            <a:endParaRPr lang="en-US" altLang="zh-CN">
              <a:sym typeface="+mn-ea"/>
            </a:endParaRPr>
          </a:p>
          <a:p>
            <a:r>
              <a:rPr lang="zh-CN" altLang="en-US"/>
              <a:t>从而不需要用</a:t>
            </a:r>
            <a:r>
              <a:rPr lang="en-US" altLang="zh-CN"/>
              <a:t> movslq </a:t>
            </a:r>
            <a:r>
              <a:rPr lang="zh-CN" altLang="en-US"/>
              <a:t>从</a:t>
            </a:r>
            <a:r>
              <a:rPr lang="en-US" altLang="zh-CN"/>
              <a:t> 32 </a:t>
            </a:r>
            <a:r>
              <a:rPr lang="zh-CN" altLang="en-US"/>
              <a:t>位符号扩展到</a:t>
            </a:r>
            <a:r>
              <a:rPr lang="en-US" altLang="zh-CN"/>
              <a:t> 64 </a:t>
            </a:r>
            <a:r>
              <a:rPr lang="zh-CN" altLang="en-US"/>
              <a:t>位，更高效。而且也能处理数组大小超过</a:t>
            </a:r>
            <a:r>
              <a:rPr lang="en-US" altLang="zh-CN"/>
              <a:t> INT_MAX </a:t>
            </a:r>
            <a:r>
              <a:rPr lang="zh-CN" altLang="en-US"/>
              <a:t>的情况，推荐始终</a:t>
            </a:r>
            <a:r>
              <a:rPr lang="zh-CN" altLang="en-US" b="1"/>
              <a:t>用</a:t>
            </a:r>
            <a:r>
              <a:rPr lang="en-US" altLang="zh-CN" b="1"/>
              <a:t> size_t </a:t>
            </a:r>
            <a:r>
              <a:rPr lang="zh-CN" altLang="en-US" b="1"/>
              <a:t>表示数组大小和索引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3890" y="3211195"/>
            <a:ext cx="5188585" cy="15798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9960" y="2524125"/>
            <a:ext cx="5084445" cy="295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浮点作为参数和返回：</a:t>
            </a:r>
            <a:r>
              <a:rPr lang="en-US" altLang="zh-CN"/>
              <a:t>xmm </a:t>
            </a:r>
            <a:r>
              <a:rPr lang="zh-CN" altLang="en-US"/>
              <a:t>系列寄存器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= xmm0 + xmm1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15365" y="3488690"/>
            <a:ext cx="4096385" cy="9029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9505" y="2630805"/>
            <a:ext cx="4744720" cy="27406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64020" y="1228090"/>
            <a:ext cx="4250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参数分别通过</a:t>
            </a:r>
            <a:r>
              <a:rPr lang="en-US" altLang="zh-CN"/>
              <a:t> xmm0</a:t>
            </a:r>
            <a:r>
              <a:rPr lang="zh-CN" altLang="en-US"/>
              <a:t>，</a:t>
            </a:r>
            <a:r>
              <a:rPr lang="en-US" altLang="zh-CN"/>
              <a:t>xmm1 </a:t>
            </a:r>
            <a:r>
              <a:rPr lang="zh-CN" altLang="en-US"/>
              <a:t>传入。</a:t>
            </a:r>
            <a:endParaRPr lang="zh-CN" altLang="en-US"/>
          </a:p>
          <a:p>
            <a:r>
              <a:rPr lang="zh-CN" altLang="en-US"/>
              <a:t>返回值通过</a:t>
            </a:r>
            <a:r>
              <a:rPr lang="en-US" altLang="zh-CN"/>
              <a:t> xmm0 </a:t>
            </a:r>
            <a:r>
              <a:rPr lang="zh-CN" altLang="en-US"/>
              <a:t>传出。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</a:t>
            </a:r>
            <a:r>
              <a:rPr lang="en-US" altLang="zh-CN"/>
              <a:t> xmm </a:t>
            </a:r>
            <a:r>
              <a:rPr lang="zh-CN" altLang="en-US"/>
              <a:t>系列寄存器？</a:t>
            </a:r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xmm </a:t>
            </a:r>
            <a:r>
              <a:rPr lang="zh-CN" altLang="en-US"/>
              <a:t>寄存器有</a:t>
            </a:r>
            <a:r>
              <a:rPr lang="en-US" altLang="zh-CN"/>
              <a:t> 128 </a:t>
            </a:r>
            <a:r>
              <a:rPr lang="zh-CN" altLang="en-US"/>
              <a:t>位宽。</a:t>
            </a:r>
            <a:endParaRPr lang="zh-CN" altLang="en-US"/>
          </a:p>
          <a:p>
            <a:r>
              <a:rPr lang="zh-CN" altLang="en-US"/>
              <a:t>可以容纳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r>
              <a:rPr lang="zh-CN" altLang="en-US"/>
              <a:t>，或</a:t>
            </a:r>
            <a:r>
              <a:rPr lang="en-US" altLang="zh-CN"/>
              <a:t> 2 </a:t>
            </a:r>
            <a:r>
              <a:rPr lang="zh-CN" altLang="en-US"/>
              <a:t>个</a:t>
            </a:r>
            <a:r>
              <a:rPr lang="en-US" altLang="zh-CN"/>
              <a:t> double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刚才的案例中只用到了</a:t>
            </a:r>
            <a:r>
              <a:rPr lang="en-US" altLang="zh-CN"/>
              <a:t> xmm </a:t>
            </a:r>
            <a:r>
              <a:rPr lang="zh-CN" altLang="en-US"/>
              <a:t>的低</a:t>
            </a:r>
            <a:r>
              <a:rPr lang="en-US" altLang="zh-CN"/>
              <a:t> 32 </a:t>
            </a:r>
            <a:r>
              <a:rPr lang="zh-CN" altLang="en-US"/>
              <a:t>位用于存储</a:t>
            </a:r>
            <a:r>
              <a:rPr lang="en-US" altLang="zh-CN"/>
              <a:t> 1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30475"/>
            <a:ext cx="5181600" cy="2940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编译器如何自动优化：从汇编角度看C++</a:t>
            </a:r>
            <a:endParaRPr lang="zh-CN" altLang="en-US" b="1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addss </a:t>
            </a:r>
            <a:r>
              <a:rPr lang="zh-CN" altLang="en-US"/>
              <a:t>是什么意思？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可以拆分成三个部分：</a:t>
            </a:r>
            <a:r>
              <a:rPr lang="en-US" altLang="zh-CN"/>
              <a:t>add</a:t>
            </a:r>
            <a:r>
              <a:rPr lang="zh-CN" altLang="en-US"/>
              <a:t>，</a:t>
            </a:r>
            <a:r>
              <a:rPr lang="en-US" altLang="zh-CN"/>
              <a:t>s</a:t>
            </a:r>
            <a:r>
              <a:rPr lang="zh-CN" altLang="en-US"/>
              <a:t>，</a:t>
            </a:r>
            <a:r>
              <a:rPr lang="en-US" altLang="zh-CN"/>
              <a:t>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add </a:t>
            </a:r>
            <a:r>
              <a:rPr lang="zh-CN" altLang="en-US"/>
              <a:t>表示执行加法操作。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第一个</a:t>
            </a:r>
            <a:r>
              <a:rPr lang="en-US" altLang="zh-CN"/>
              <a:t> s </a:t>
            </a:r>
            <a:r>
              <a:rPr lang="zh-CN" altLang="en-US"/>
              <a:t>表示</a:t>
            </a:r>
            <a:r>
              <a:rPr lang="zh-CN" altLang="en-US" b="1"/>
              <a:t>标量</a:t>
            </a:r>
            <a:r>
              <a:rPr lang="en-US" altLang="zh-CN" b="1"/>
              <a:t>(scalar)</a:t>
            </a:r>
            <a:r>
              <a:rPr lang="zh-CN" altLang="en-US"/>
              <a:t>，只对</a:t>
            </a:r>
            <a:r>
              <a:rPr lang="en-US" altLang="zh-CN"/>
              <a:t> xmm </a:t>
            </a:r>
            <a:r>
              <a:rPr lang="zh-CN" altLang="en-US"/>
              <a:t>的最低位进行运算；也可以是</a:t>
            </a:r>
            <a:r>
              <a:rPr lang="en-US" altLang="zh-CN"/>
              <a:t> p </a:t>
            </a:r>
            <a:r>
              <a:rPr lang="zh-CN" altLang="en-US"/>
              <a:t>表示</a:t>
            </a:r>
            <a:r>
              <a:rPr lang="zh-CN" altLang="en-US" b="1"/>
              <a:t>矢量</a:t>
            </a:r>
            <a:r>
              <a:rPr lang="en-US" altLang="zh-CN" b="1"/>
              <a:t>(packed)</a:t>
            </a:r>
            <a:r>
              <a:rPr lang="zh-CN" altLang="en-US"/>
              <a:t>，一次对</a:t>
            </a:r>
            <a:r>
              <a:rPr lang="en-US" altLang="zh-CN"/>
              <a:t> xmm </a:t>
            </a:r>
            <a:r>
              <a:rPr lang="zh-CN" altLang="en-US"/>
              <a:t>中所有位进行运算。</a:t>
            </a:r>
            <a:endParaRPr lang="zh-CN" altLang="en-US" b="1"/>
          </a:p>
          <a:p>
            <a:pPr marL="457200" indent="-457200">
              <a:buAutoNum type="arabicPeriod"/>
            </a:pPr>
            <a:r>
              <a:rPr lang="zh-CN" altLang="en-US"/>
              <a:t>第二个</a:t>
            </a:r>
            <a:r>
              <a:rPr lang="en-US" altLang="zh-CN"/>
              <a:t> s </a:t>
            </a:r>
            <a:r>
              <a:rPr lang="zh-CN" altLang="en-US"/>
              <a:t>表示</a:t>
            </a:r>
            <a:r>
              <a:rPr lang="zh-CN" altLang="en-US" b="1"/>
              <a:t>单精度浮点数</a:t>
            </a:r>
            <a:r>
              <a:rPr lang="en-US" altLang="zh-CN" b="1"/>
              <a:t>(single)</a:t>
            </a:r>
            <a:r>
              <a:rPr lang="zh-CN" altLang="en-US"/>
              <a:t>，即</a:t>
            </a:r>
            <a:r>
              <a:rPr lang="en-US" altLang="zh-CN"/>
              <a:t> float </a:t>
            </a:r>
            <a:r>
              <a:rPr lang="zh-CN" altLang="en-US"/>
              <a:t>类型；也可以是</a:t>
            </a:r>
            <a:r>
              <a:rPr lang="en-US" altLang="zh-CN"/>
              <a:t> d </a:t>
            </a:r>
            <a:r>
              <a:rPr lang="zh-CN" altLang="en-US"/>
              <a:t>表示</a:t>
            </a:r>
            <a:r>
              <a:rPr lang="zh-CN" altLang="en-US" b="1"/>
              <a:t>双精度浮点数</a:t>
            </a:r>
            <a:r>
              <a:rPr lang="en-US" altLang="zh-CN" b="1"/>
              <a:t>(double)</a:t>
            </a:r>
            <a:r>
              <a:rPr lang="zh-CN" altLang="en-US"/>
              <a:t>，即</a:t>
            </a:r>
            <a:r>
              <a:rPr lang="en-US" altLang="zh-CN"/>
              <a:t> double </a:t>
            </a:r>
            <a:r>
              <a:rPr lang="zh-CN" altLang="en-US"/>
              <a:t>类型。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/>
          </a:p>
          <a:p>
            <a:pPr marL="457200" indent="-457200"/>
            <a:r>
              <a:rPr lang="en-US" altLang="zh-CN"/>
              <a:t>addss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一</a:t>
            </a:r>
            <a:r>
              <a:rPr lang="zh-CN" altLang="en-US"/>
              <a:t>个</a:t>
            </a:r>
            <a:r>
              <a:rPr lang="en-US" altLang="zh-CN"/>
              <a:t> float </a:t>
            </a:r>
            <a:r>
              <a:rPr lang="zh-CN" altLang="en-US"/>
              <a:t>加法。</a:t>
            </a:r>
            <a:endParaRPr lang="zh-CN" altLang="en-US"/>
          </a:p>
          <a:p>
            <a:pPr marL="457200" indent="-457200"/>
            <a:r>
              <a:rPr lang="en-US" altLang="zh-CN">
                <a:sym typeface="+mn-ea"/>
              </a:rPr>
              <a:t>addsd</a:t>
            </a:r>
            <a:r>
              <a:rPr lang="zh-CN" altLang="en-US">
                <a:sym typeface="+mn-ea"/>
              </a:rPr>
              <a:t>：一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 double </a:t>
            </a:r>
            <a:r>
              <a:rPr lang="zh-CN" altLang="en-US">
                <a:sym typeface="+mn-ea"/>
              </a:rPr>
              <a:t>加法。</a:t>
            </a:r>
            <a:endParaRPr lang="zh-CN" altLang="en-US">
              <a:sym typeface="+mn-ea"/>
            </a:endParaRPr>
          </a:p>
          <a:p>
            <a:pPr marL="457200" indent="-457200"/>
            <a:r>
              <a:rPr lang="en-US" altLang="zh-CN">
                <a:sym typeface="+mn-ea"/>
              </a:rPr>
              <a:t>addps</a:t>
            </a:r>
            <a:r>
              <a:rPr lang="zh-CN" altLang="en-US">
                <a:sym typeface="+mn-ea"/>
              </a:rPr>
              <a:t>：四个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加法。</a:t>
            </a:r>
            <a:endParaRPr lang="zh-CN" altLang="en-US">
              <a:sym typeface="+mn-ea"/>
            </a:endParaRPr>
          </a:p>
          <a:p>
            <a:pPr marL="457200" indent="-457200"/>
            <a:r>
              <a:rPr lang="en-US" altLang="zh-CN">
                <a:sym typeface="+mn-ea"/>
              </a:rPr>
              <a:t>addpd</a:t>
            </a:r>
            <a:r>
              <a:rPr lang="zh-CN" altLang="en-US">
                <a:sym typeface="+mn-ea"/>
              </a:rPr>
              <a:t>：两个</a:t>
            </a:r>
            <a:r>
              <a:rPr lang="en-US" altLang="zh-CN">
                <a:sym typeface="+mn-ea"/>
              </a:rPr>
              <a:t> double </a:t>
            </a:r>
            <a:r>
              <a:rPr lang="zh-CN" altLang="en-US">
                <a:sym typeface="+mn-ea"/>
              </a:rPr>
              <a:t>加法。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8285" y="4265295"/>
            <a:ext cx="6863715" cy="25927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399405" y="496570"/>
            <a:ext cx="5224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省流助手：</a:t>
            </a:r>
            <a:endParaRPr lang="zh-CN" altLang="en-US"/>
          </a:p>
          <a:p>
            <a:r>
              <a:rPr lang="zh-CN" altLang="en-US"/>
              <a:t>如果你看到编译器生成的汇编里，有大量</a:t>
            </a:r>
            <a:r>
              <a:rPr lang="en-US" altLang="zh-CN"/>
              <a:t> ss </a:t>
            </a:r>
            <a:r>
              <a:rPr lang="zh-CN" altLang="en-US"/>
              <a:t>结尾的指令则说明矢量化失败；如果看到大多数都是</a:t>
            </a:r>
            <a:r>
              <a:rPr lang="en-US" altLang="zh-CN"/>
              <a:t> ps </a:t>
            </a:r>
            <a:r>
              <a:rPr lang="zh-CN" altLang="en-US"/>
              <a:t>结尾则说明矢量化成功。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4689475" y="4870450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689475" y="5505450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xmm1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689475" y="6177280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9066530" y="3896995"/>
            <a:ext cx="292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addss %xmm1, %xmm0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5399405" y="3896995"/>
            <a:ext cx="292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addps %xmm1, %xmm0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8362315" y="489902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8362315" y="553402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xmm1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8362315" y="620585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</a:t>
            </a:r>
            <a:r>
              <a:rPr lang="en-US" altLang="zh-CN"/>
              <a:t> </a:t>
            </a:r>
            <a:r>
              <a:rPr lang="en-US"/>
              <a:t>SIMD</a:t>
            </a:r>
            <a:r>
              <a:rPr lang="zh-CN" altLang="en-US"/>
              <a:t>？单个指令处理四个数据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这种</a:t>
            </a:r>
            <a:r>
              <a:rPr lang="zh-CN" altLang="en-US" b="1"/>
              <a:t>单个指令处理多个数据</a:t>
            </a:r>
            <a:r>
              <a:rPr lang="zh-CN" altLang="en-US"/>
              <a:t>的技术称为</a:t>
            </a:r>
            <a:r>
              <a:rPr lang="en-US" altLang="zh-CN"/>
              <a:t> SIMD</a:t>
            </a:r>
            <a:r>
              <a:rPr lang="zh-CN" altLang="en-US"/>
              <a:t>（</a:t>
            </a:r>
            <a:r>
              <a:rPr lang="en-US" altLang="zh-CN"/>
              <a:t>single-instruction multiple-data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他可以大大增加</a:t>
            </a:r>
            <a:r>
              <a:rPr lang="zh-CN" altLang="en-US" b="1"/>
              <a:t>计算密集型程序</a:t>
            </a:r>
            <a:r>
              <a:rPr lang="zh-CN" altLang="en-US"/>
              <a:t>的吞吐量。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SIMD </a:t>
            </a:r>
            <a:r>
              <a:rPr lang="zh-CN" altLang="en-US"/>
              <a:t>把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 </a:t>
            </a:r>
            <a:r>
              <a:rPr lang="zh-CN" altLang="en-US"/>
              <a:t>打包到一个</a:t>
            </a:r>
            <a:r>
              <a:rPr lang="en-US" altLang="zh-CN"/>
              <a:t> xmm </a:t>
            </a:r>
            <a:r>
              <a:rPr lang="zh-CN" altLang="en-US"/>
              <a:t>寄存器里同时运算，很像数学中矢量的逐元素加法。因此</a:t>
            </a:r>
            <a:r>
              <a:rPr lang="en-US" altLang="zh-CN"/>
              <a:t> SIMD </a:t>
            </a:r>
            <a:r>
              <a:rPr lang="zh-CN" altLang="en-US"/>
              <a:t>又被称为矢量，而原始的一次只能处理</a:t>
            </a:r>
            <a:r>
              <a:rPr lang="en-US" altLang="zh-CN"/>
              <a:t> 1 </a:t>
            </a:r>
            <a:r>
              <a:rPr lang="zh-CN" altLang="en-US"/>
              <a:t>个</a:t>
            </a:r>
            <a:r>
              <a:rPr lang="en-US" altLang="zh-CN"/>
              <a:t> float </a:t>
            </a:r>
            <a:r>
              <a:rPr lang="zh-CN" altLang="en-US"/>
              <a:t>的方式，则称为标量。</a:t>
            </a:r>
            <a:endParaRPr lang="zh-CN" altLang="en-US"/>
          </a:p>
          <a:p>
            <a:r>
              <a:rPr lang="zh-CN" altLang="en-US">
                <a:sym typeface="+mn-ea"/>
              </a:rPr>
              <a:t>在一定条件下，</a:t>
            </a:r>
            <a:r>
              <a:rPr lang="zh-CN" altLang="en-US"/>
              <a:t>编译器能够把一个处理标量</a:t>
            </a:r>
            <a:r>
              <a:rPr lang="en-US" altLang="zh-CN"/>
              <a:t> float </a:t>
            </a:r>
            <a:r>
              <a:rPr lang="zh-CN" altLang="en-US"/>
              <a:t>的代码，转换成一个利用</a:t>
            </a:r>
            <a:r>
              <a:rPr lang="en-US" altLang="zh-CN"/>
              <a:t> SIMD </a:t>
            </a:r>
            <a:r>
              <a:rPr lang="zh-CN" altLang="en-US"/>
              <a:t>指令的，处理矢量</a:t>
            </a:r>
            <a:r>
              <a:rPr lang="en-US" altLang="zh-CN"/>
              <a:t> float </a:t>
            </a:r>
            <a:r>
              <a:rPr lang="zh-CN" altLang="en-US"/>
              <a:t>的代码，从而增强你程序的吞吐能力！</a:t>
            </a:r>
            <a:endParaRPr lang="zh-CN" altLang="en-US"/>
          </a:p>
          <a:p>
            <a:r>
              <a:rPr lang="zh-CN" altLang="en-US">
                <a:sym typeface="+mn-ea"/>
              </a:rPr>
              <a:t>通常认为利用同时处理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指令可以加速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倍。但是如果你的算法不适合</a:t>
            </a:r>
            <a:r>
              <a:rPr lang="en-US" altLang="zh-CN">
                <a:sym typeface="+mn-ea"/>
              </a:rPr>
              <a:t> SIMD</a:t>
            </a:r>
            <a:r>
              <a:rPr lang="zh-CN" altLang="en-US">
                <a:sym typeface="+mn-ea"/>
              </a:rPr>
              <a:t>，则可能加速达不到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倍；也有因为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让访问内存更有规律，节约了指令解码和指令缓存的压力等原因，出现加速超过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倍的情况。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章：化简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编译器优化：代数化简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4705" y="3027045"/>
            <a:ext cx="4846320" cy="19481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8515" y="2806700"/>
            <a:ext cx="5346700" cy="23888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编译器优化：常量折叠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82675" y="2858770"/>
            <a:ext cx="4311015" cy="22847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5225" y="2616200"/>
            <a:ext cx="4653280" cy="2769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编译器优化：举个例子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835" y="2554605"/>
            <a:ext cx="4799330" cy="28930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2125" y="2907665"/>
            <a:ext cx="5492115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编译器优化：我毕竟不是万能的</a:t>
            </a:r>
            <a:endParaRPr lang="en-US" altLang="zh-CN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00760" y="1420495"/>
            <a:ext cx="4670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结论：尽量</a:t>
            </a:r>
            <a:r>
              <a:rPr lang="zh-CN" altLang="en-US" b="1"/>
              <a:t>避免代码复杂化</a:t>
            </a:r>
            <a:r>
              <a:rPr lang="zh-CN" altLang="en-US"/>
              <a:t>，避免使用会造成</a:t>
            </a:r>
            <a:r>
              <a:rPr lang="en-US" altLang="zh-CN"/>
              <a:t> new/delete </a:t>
            </a:r>
            <a:r>
              <a:rPr lang="zh-CN" altLang="en-US"/>
              <a:t>的容器。</a:t>
            </a:r>
            <a:endParaRPr lang="zh-CN" altLang="en-US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798445"/>
            <a:ext cx="5181600" cy="240538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125" y="2135505"/>
            <a:ext cx="5965190" cy="3731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造成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的容器：我是说，内存分配在堆上的容器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存储</a:t>
            </a:r>
            <a:r>
              <a:rPr lang="zh-CN" altLang="en-US"/>
              <a:t>在</a:t>
            </a:r>
            <a:r>
              <a:rPr lang="zh-CN" altLang="en-US" b="1"/>
              <a:t>堆</a:t>
            </a:r>
            <a:r>
              <a:rPr lang="zh-CN" altLang="en-US"/>
              <a:t>上（妨碍优化）：</a:t>
            </a:r>
            <a:endParaRPr lang="zh-CN" altLang="en-US"/>
          </a:p>
          <a:p>
            <a:r>
              <a:rPr lang="en-US" altLang="zh-CN"/>
              <a:t>vector, map, set, string, function, any</a:t>
            </a:r>
            <a:endParaRPr lang="en-US" altLang="zh-CN"/>
          </a:p>
          <a:p>
            <a:r>
              <a:rPr lang="en-US" altLang="zh-CN"/>
              <a:t>unique_ptr, shared_ptr, weak_ptr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存储在</a:t>
            </a:r>
            <a:r>
              <a:rPr lang="zh-CN" altLang="en-US" b="1"/>
              <a:t>栈</a:t>
            </a:r>
            <a:r>
              <a:rPr lang="zh-CN" altLang="en-US"/>
              <a:t>上（利于优化）：</a:t>
            </a:r>
            <a:endParaRPr lang="zh-CN" altLang="en-US"/>
          </a:p>
          <a:p>
            <a:r>
              <a:rPr lang="en-US" altLang="zh-CN"/>
              <a:t>array, bitset, glm::vec, string_view</a:t>
            </a:r>
            <a:endParaRPr lang="en-US" altLang="zh-CN"/>
          </a:p>
          <a:p>
            <a:r>
              <a:rPr lang="en-US" altLang="zh-CN"/>
              <a:t>pair, tuple, optional, variant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422650" y="4016375"/>
            <a:ext cx="4271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存储在栈上无法动态扩充大小，这就是为什么</a:t>
            </a:r>
            <a:r>
              <a:rPr lang="en-US" altLang="zh-CN"/>
              <a:t> vector </a:t>
            </a:r>
            <a:r>
              <a:rPr lang="zh-CN" altLang="en-US"/>
              <a:t>这种数据结构要存在堆上，而固定长度的</a:t>
            </a:r>
            <a:r>
              <a:rPr lang="en-US" altLang="zh-CN"/>
              <a:t> array </a:t>
            </a:r>
            <a:r>
              <a:rPr lang="zh-CN" altLang="en-US"/>
              <a:t>可以存在栈上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315335" y="5308600"/>
            <a:ext cx="4486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那么刚才那个例子改成</a:t>
            </a:r>
            <a:r>
              <a:rPr lang="en-US" altLang="zh-CN"/>
              <a:t> array </a:t>
            </a:r>
            <a:r>
              <a:rPr lang="zh-CN" altLang="en-US"/>
              <a:t>是不是就可以自动优化成功了？你可以自己试试看，想一想，为什么会是这个结果，然后在作业的</a:t>
            </a:r>
            <a:r>
              <a:rPr lang="en-US" altLang="zh-CN"/>
              <a:t> PR </a:t>
            </a:r>
            <a:r>
              <a:rPr lang="zh-CN" altLang="en-US"/>
              <a:t>描述中和老师分享你的思考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那改用</a:t>
            </a:r>
            <a:r>
              <a:rPr lang="en-US" altLang="zh-CN"/>
              <a:t> array </a:t>
            </a:r>
            <a:r>
              <a:rPr lang="zh-CN" altLang="en-US"/>
              <a:t>试试？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9305" y="2381885"/>
            <a:ext cx="5406390" cy="32378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821305"/>
            <a:ext cx="5181600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那改用</a:t>
            </a:r>
            <a:r>
              <a:rPr lang="zh-CN">
                <a:sym typeface="+mn-ea"/>
              </a:rPr>
              <a:t>手写的</a:t>
            </a:r>
            <a:r>
              <a:rPr lang="en-US" altLang="zh-CN">
                <a:sym typeface="+mn-ea"/>
              </a:rPr>
              <a:t> reduce</a:t>
            </a:r>
            <a:r>
              <a:rPr lang="zh-CN" altLang="en-US">
                <a:sym typeface="+mn-ea"/>
              </a:rPr>
              <a:t>？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6295" y="2265680"/>
            <a:ext cx="4803140" cy="34715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0715" y="2561590"/>
            <a:ext cx="5703570" cy="2879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章：汇编语言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那改小到</a:t>
            </a:r>
            <a:r>
              <a:rPr lang="en-US" altLang="zh-CN">
                <a:sym typeface="+mn-ea"/>
              </a:rPr>
              <a:t> 10</a:t>
            </a:r>
            <a:r>
              <a:rPr lang="zh-CN" altLang="en-US">
                <a:sym typeface="+mn-ea"/>
              </a:rPr>
              <a:t>？成功了！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75730" y="2858770"/>
            <a:ext cx="4172585" cy="22847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2175" y="2186940"/>
            <a:ext cx="4691380" cy="3629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196965" y="939165"/>
            <a:ext cx="4158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r>
              <a:rPr lang="zh-CN"/>
              <a:t>代码</a:t>
            </a:r>
            <a:r>
              <a:rPr lang="zh-CN" b="1"/>
              <a:t>过于复杂</a:t>
            </a:r>
            <a:r>
              <a:rPr lang="zh-CN"/>
              <a:t>，涉及的</a:t>
            </a:r>
            <a:r>
              <a:rPr lang="zh-CN" b="1"/>
              <a:t>语句数量过多</a:t>
            </a:r>
            <a:r>
              <a:rPr lang="zh-CN"/>
              <a:t>时，编译器会</a:t>
            </a:r>
            <a:r>
              <a:rPr lang="zh-CN" b="1"/>
              <a:t>放弃优化</a:t>
            </a:r>
            <a:r>
              <a:rPr lang="zh-CN"/>
              <a:t>！</a:t>
            </a:r>
            <a:endParaRPr lang="zh-CN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6196965" y="346710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结论：如果发现编译器放弃了自动优化，可以用</a:t>
            </a:r>
            <a:r>
              <a:rPr lang="en-US" altLang="zh-CN"/>
              <a:t> constexpr </a:t>
            </a:r>
            <a:r>
              <a:rPr lang="zh-CN" altLang="en-US"/>
              <a:t>函数</a:t>
            </a:r>
            <a:r>
              <a:rPr lang="zh-CN" altLang="en-US" b="1"/>
              <a:t>迫使</a:t>
            </a:r>
            <a:r>
              <a:rPr lang="zh-CN" altLang="en-US"/>
              <a:t>编译器进行常量折叠</a:t>
            </a:r>
            <a:r>
              <a:rPr lang="zh-CN"/>
              <a:t>！</a:t>
            </a:r>
            <a:endParaRPr lang="zh-CN" altLang="en-US" u="sng"/>
          </a:p>
        </p:txBody>
      </p:sp>
      <p:sp>
        <p:nvSpPr>
          <p:cNvPr id="6" name="Text Box 5"/>
          <p:cNvSpPr txBox="1"/>
          <p:nvPr/>
        </p:nvSpPr>
        <p:spPr>
          <a:xfrm>
            <a:off x="6316980" y="1033145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不过，</a:t>
            </a:r>
            <a:r>
              <a:rPr lang="en-US" altLang="zh-CN"/>
              <a:t>constexpr </a:t>
            </a:r>
            <a:r>
              <a:rPr lang="zh-CN" altLang="en-US"/>
              <a:t>函数中无法使用非</a:t>
            </a:r>
            <a:r>
              <a:rPr lang="en-US" altLang="zh-CN"/>
              <a:t> constexpr </a:t>
            </a:r>
            <a:r>
              <a:rPr lang="zh-CN" altLang="en-US"/>
              <a:t>的容器：</a:t>
            </a:r>
            <a:r>
              <a:rPr lang="en-US" altLang="zh-CN"/>
              <a:t>vector, map, set, string 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 u="sng"/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4570" y="1700530"/>
            <a:ext cx="4467860" cy="46012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685" y="2580640"/>
            <a:ext cx="4659630" cy="28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：强迫编译器在编译期求值（续）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196965" y="1511935"/>
            <a:ext cx="4261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发现：会让编译变得很慢，因为这</a:t>
            </a:r>
            <a:r>
              <a:rPr lang="en-US" altLang="zh-CN"/>
              <a:t> 50000 </a:t>
            </a:r>
            <a:r>
              <a:rPr lang="zh-CN" altLang="en-US"/>
              <a:t>次迭代是在编译期进行的。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4235" y="1825625"/>
            <a:ext cx="474789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880" y="2924175"/>
            <a:ext cx="4587240" cy="215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章：内联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调用外部函数：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指令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44260" y="2019300"/>
            <a:ext cx="4856480" cy="39636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63930" y="1417320"/>
            <a:ext cx="4547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@PLT </a:t>
            </a:r>
            <a:r>
              <a:rPr lang="zh-CN" altLang="en-US"/>
              <a:t>是</a:t>
            </a:r>
            <a:r>
              <a:rPr lang="en-US" altLang="zh-CN"/>
              <a:t> Procedure Linkage Table </a:t>
            </a:r>
            <a:r>
              <a:rPr lang="zh-CN" altLang="en-US"/>
              <a:t>的缩写，即函数链接表。链接器会查找其他</a:t>
            </a:r>
            <a:r>
              <a:rPr lang="en-US" altLang="zh-CN"/>
              <a:t> .o </a:t>
            </a:r>
            <a:r>
              <a:rPr lang="zh-CN" altLang="en-US"/>
              <a:t>文件中是否定义了</a:t>
            </a:r>
            <a:r>
              <a:rPr lang="en-US" altLang="zh-CN"/>
              <a:t> _Z5otheri </a:t>
            </a:r>
            <a:r>
              <a:rPr lang="zh-CN" altLang="en-US"/>
              <a:t>这个符号，如果定义了则把这个</a:t>
            </a:r>
            <a:r>
              <a:rPr lang="en-US" altLang="zh-CN"/>
              <a:t> @PLT </a:t>
            </a:r>
            <a:r>
              <a:rPr lang="zh-CN" altLang="en-US"/>
              <a:t>替换为他的地址。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13710" y="6489700"/>
            <a:ext cx="9178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PLT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感兴趣？看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https://www.cnblogs.com/pannengzhi/p/2018-04-09-about-got-plt.html</a:t>
            </a:r>
            <a:endParaRPr 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变</a:t>
            </a:r>
            <a:r>
              <a:rPr lang="en-US" altLang="zh-CN">
                <a:sym typeface="+mn-ea"/>
              </a:rPr>
              <a:t> jmp</a:t>
            </a:r>
            <a:endParaRPr lang="en-US" altLang="zh-CN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9625" y="2825750"/>
            <a:ext cx="5365115" cy="2350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多个函数定义在同一个文件中</a:t>
            </a:r>
            <a:endParaRPr lang="zh-CN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775" y="1090930"/>
            <a:ext cx="4200525" cy="577405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2360" y="2667000"/>
            <a:ext cx="4272280" cy="266827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382385" y="1090295"/>
            <a:ext cx="4379595" cy="2350770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81750" y="4844415"/>
            <a:ext cx="4380230" cy="201358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80440" y="1570355"/>
            <a:ext cx="4547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</a:t>
            </a:r>
            <a:r>
              <a:rPr lang="en-US" altLang="zh-CN"/>
              <a:t> _Z5otheri </a:t>
            </a:r>
            <a:r>
              <a:rPr lang="zh-CN" altLang="en-US"/>
              <a:t>定义在同一个文件中，编译器会直接调用，没有</a:t>
            </a:r>
            <a:r>
              <a:rPr lang="en-US" altLang="zh-CN"/>
              <a:t> @PLT </a:t>
            </a:r>
            <a:r>
              <a:rPr lang="zh-CN" altLang="en-US"/>
              <a:t>表示未定义对象。减轻了链接器的负担。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2385" y="1090295"/>
            <a:ext cx="4378960" cy="5782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编译器优化：内联化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1090" y="3381375"/>
            <a:ext cx="4274185" cy="266954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810375" y="5937885"/>
            <a:ext cx="3124835" cy="39941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1090" y="1189990"/>
            <a:ext cx="43948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只有定义在同一个文件的函数可以被内联！否则编译器看不见函数体里的内容怎么内联呢？</a:t>
            </a:r>
            <a:endParaRPr lang="zh-CN" altLang="en-US"/>
          </a:p>
          <a:p>
            <a:r>
              <a:rPr lang="zh-CN" altLang="en-US"/>
              <a:t>为了效率我们可以尽量把常用函数定义在头文件里，然后声明为</a:t>
            </a:r>
            <a:r>
              <a:rPr lang="en-US" altLang="zh-CN"/>
              <a:t> static</a:t>
            </a:r>
            <a:r>
              <a:rPr lang="zh-CN" altLang="en-US"/>
              <a:t>。这样调用他们的时候编译器看得到他们的函数体，从而有机会内联</a:t>
            </a:r>
            <a:r>
              <a:rPr lang="zh-CN"/>
              <a:t>。</a:t>
            </a:r>
            <a:endParaRPr lang="zh-CN"/>
          </a:p>
        </p:txBody>
      </p:sp>
      <p:sp>
        <p:nvSpPr>
          <p:cNvPr id="4" name="Text Box 3"/>
          <p:cNvSpPr txBox="1"/>
          <p:nvPr/>
        </p:nvSpPr>
        <p:spPr>
          <a:xfrm>
            <a:off x="5577840" y="445135"/>
            <a:ext cx="5988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内联：当编译器看得到被调用函数（</a:t>
            </a:r>
            <a:r>
              <a:rPr lang="en-US" altLang="zh-CN"/>
              <a:t>other</a:t>
            </a:r>
            <a:r>
              <a:rPr lang="zh-CN" altLang="en-US"/>
              <a:t>）实现的时候，会直接把函数实现贴到调用他的函数（</a:t>
            </a:r>
            <a:r>
              <a:rPr lang="en-US" altLang="zh-CN"/>
              <a:t>func</a:t>
            </a:r>
            <a:r>
              <a:rPr lang="zh-CN" altLang="en-US"/>
              <a:t>）里。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局部可见函数：</a:t>
            </a:r>
            <a:r>
              <a:rPr lang="en-US" altLang="zh-CN">
                <a:sym typeface="+mn-ea"/>
              </a:rPr>
              <a:t>static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1090" y="2666365"/>
            <a:ext cx="4274185" cy="2669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1860" y="2503170"/>
            <a:ext cx="5160010" cy="29959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475480" y="970915"/>
            <a:ext cx="4628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</a:t>
            </a:r>
            <a:r>
              <a:rPr lang="en-US" altLang="zh-CN"/>
              <a:t> static </a:t>
            </a:r>
            <a:r>
              <a:rPr lang="zh-CN" altLang="en-US"/>
              <a:t>声明表示不会暴露</a:t>
            </a:r>
            <a:r>
              <a:rPr lang="en-US" altLang="zh-CN"/>
              <a:t> other </a:t>
            </a:r>
            <a:r>
              <a:rPr lang="zh-CN" altLang="en-US"/>
              <a:t>给其他文件，而且</a:t>
            </a:r>
            <a:r>
              <a:rPr lang="en-US" altLang="zh-CN"/>
              <a:t> func </a:t>
            </a:r>
            <a:r>
              <a:rPr lang="zh-CN" altLang="en-US"/>
              <a:t>也已经内联了</a:t>
            </a:r>
            <a:r>
              <a:rPr lang="en-US" altLang="zh-CN"/>
              <a:t> other</a:t>
            </a:r>
            <a:r>
              <a:rPr lang="zh-CN" altLang="en-US"/>
              <a:t>，所以编译器干脆不定义</a:t>
            </a:r>
            <a:r>
              <a:rPr lang="en-US" altLang="zh-CN"/>
              <a:t> other </a:t>
            </a:r>
            <a:r>
              <a:rPr lang="zh-CN" altLang="en-US"/>
              <a:t>了。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inline </a:t>
            </a:r>
            <a:r>
              <a:rPr lang="zh-CN" altLang="en-US"/>
              <a:t>关键字？不需要！</a:t>
            </a:r>
            <a:endParaRPr lang="en-US" altLang="zh-C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426845"/>
            <a:ext cx="2404745" cy="1297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434465"/>
            <a:ext cx="3046095" cy="1336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0" y="1409065"/>
            <a:ext cx="2267585" cy="1336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70" y="1434465"/>
            <a:ext cx="2267585" cy="133604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437005" y="3608070"/>
            <a:ext cx="89706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编译的结果完全一致？</a:t>
            </a:r>
            <a:endParaRPr lang="zh-CN" altLang="en-US"/>
          </a:p>
          <a:p>
            <a:r>
              <a:rPr lang="zh-CN" altLang="en-US"/>
              <a:t>结论：在现代编译器的高强度优化下，</a:t>
            </a:r>
            <a:r>
              <a:rPr lang="zh-CN" altLang="en-US" b="1"/>
              <a:t>加不加</a:t>
            </a:r>
            <a:r>
              <a:rPr lang="en-US" altLang="zh-CN" b="1"/>
              <a:t> </a:t>
            </a:r>
            <a:r>
              <a:rPr lang="en-US" b="1"/>
              <a:t>inline </a:t>
            </a:r>
            <a:r>
              <a:rPr lang="zh-CN" altLang="en-US" b="1"/>
              <a:t>无所谓</a:t>
            </a:r>
            <a:endParaRPr lang="zh-CN" altLang="en-US"/>
          </a:p>
          <a:p>
            <a:r>
              <a:rPr lang="zh-CN"/>
              <a:t>编译器不是傻子，只要他看得见</a:t>
            </a:r>
            <a:r>
              <a:rPr lang="en-US" altLang="zh-CN"/>
              <a:t> other </a:t>
            </a:r>
            <a:r>
              <a:rPr lang="zh-CN" altLang="en-US"/>
              <a:t>的</a:t>
            </a:r>
            <a:r>
              <a:rPr lang="zh-CN"/>
              <a:t>函数体定义，就会自动内联</a:t>
            </a:r>
            <a:endParaRPr lang="zh-CN"/>
          </a:p>
          <a:p>
            <a:r>
              <a:rPr lang="zh-CN"/>
              <a:t>内联与否和</a:t>
            </a:r>
            <a:r>
              <a:rPr lang="en-US" altLang="zh-CN"/>
              <a:t> inline </a:t>
            </a:r>
            <a:r>
              <a:rPr lang="zh-CN" altLang="en-US"/>
              <a:t>没关系，内联</a:t>
            </a:r>
            <a:r>
              <a:rPr lang="zh-CN">
                <a:sym typeface="+mn-ea"/>
              </a:rPr>
              <a:t>与否</a:t>
            </a:r>
            <a:r>
              <a:rPr lang="zh-CN" altLang="en-US" b="1"/>
              <a:t>只取决于是否在同文件，且函数体够小</a:t>
            </a:r>
            <a:endParaRPr lang="zh-CN" altLang="en-US"/>
          </a:p>
          <a:p>
            <a:r>
              <a:rPr lang="zh-CN" altLang="en-US"/>
              <a:t>要性能的，定义在头文件声明为</a:t>
            </a:r>
            <a:r>
              <a:rPr lang="en-US" altLang="zh-CN"/>
              <a:t> static </a:t>
            </a:r>
            <a:r>
              <a:rPr lang="zh-CN" altLang="en-US"/>
              <a:t>即可，没必要加</a:t>
            </a:r>
            <a:r>
              <a:rPr lang="en-US" altLang="zh-CN"/>
              <a:t> inline </a:t>
            </a:r>
            <a:r>
              <a:rPr lang="zh-CN" altLang="en-US"/>
              <a:t>的</a:t>
            </a:r>
            <a:endParaRPr lang="zh-CN" altLang="en-US"/>
          </a:p>
          <a:p>
            <a:r>
              <a:rPr lang="en-US" altLang="zh-CN"/>
              <a:t>static </a:t>
            </a:r>
            <a:r>
              <a:rPr lang="zh-CN" altLang="en-US"/>
              <a:t>纯粹是为了避免多个</a:t>
            </a:r>
            <a:r>
              <a:rPr lang="en-US" altLang="zh-CN"/>
              <a:t> .cpp </a:t>
            </a:r>
            <a:r>
              <a:rPr lang="zh-CN" altLang="en-US"/>
              <a:t>引用同一个头文件造成冲突，并不是必须</a:t>
            </a:r>
            <a:r>
              <a:rPr lang="en-US" altLang="zh-CN"/>
              <a:t> static </a:t>
            </a:r>
            <a:r>
              <a:rPr lang="zh-CN" altLang="en-US"/>
              <a:t>才内联</a:t>
            </a:r>
            <a:endParaRPr lang="zh-CN" altLang="en-US"/>
          </a:p>
          <a:p>
            <a:r>
              <a:rPr lang="zh-CN" altLang="en-US"/>
              <a:t>如果你不确定某修改是否能提升性能，那你最好实际测一下，不要脑内模拟</a:t>
            </a:r>
            <a:endParaRPr lang="zh-CN" altLang="en-US"/>
          </a:p>
          <a:p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中有其他含义，但和内联没有关系，他是一个迷惑性的名字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x64 </a:t>
            </a:r>
            <a:r>
              <a:rPr lang="zh-CN" altLang="en-US"/>
              <a:t>架构下的寄存器模型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925" y="1825625"/>
            <a:ext cx="7675880" cy="435165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094230" y="2237740"/>
            <a:ext cx="1328420" cy="394525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大厂面试官”笑话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同样沦为笑柄的还有</a:t>
            </a:r>
            <a:r>
              <a:rPr lang="en-US" altLang="zh-CN"/>
              <a:t> register </a:t>
            </a:r>
            <a:r>
              <a:rPr lang="zh-CN" altLang="en-US"/>
              <a:t>关键字，号称：可以让一个变量使用寄存器存储，更高效。</a:t>
            </a:r>
            <a:endParaRPr lang="zh-CN" altLang="en-US"/>
          </a:p>
          <a:p>
            <a:r>
              <a:rPr lang="zh-CN" altLang="en-US"/>
              <a:t>都能把等差数列求和优化成</a:t>
            </a:r>
            <a:r>
              <a:rPr lang="en-US" altLang="zh-CN"/>
              <a:t> 5050 </a:t>
            </a:r>
            <a:r>
              <a:rPr lang="zh-CN" altLang="en-US"/>
              <a:t>的编译器笑着看着你，说道：还要你提醒吗？</a:t>
            </a:r>
            <a:endParaRPr lang="zh-CN" altLang="en-US"/>
          </a:p>
          <a:p>
            <a:r>
              <a:rPr lang="zh-CN" altLang="en-US"/>
              <a:t>所以，如果某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面试官”试图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考考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你</a:t>
            </a:r>
            <a:r>
              <a:rPr lang="en-US" altLang="zh-CN"/>
              <a:t> register </a:t>
            </a:r>
            <a:r>
              <a:rPr lang="zh-CN" altLang="en-US"/>
              <a:t>和</a:t>
            </a:r>
            <a:r>
              <a:rPr lang="en-US" altLang="zh-CN"/>
              <a:t> inline </a:t>
            </a:r>
            <a:r>
              <a:rPr lang="zh-CN" altLang="en-US"/>
              <a:t>的所谓“优化技巧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，你直接把小彭老师这两页</a:t>
            </a:r>
            <a:r>
              <a:rPr lang="en-US" altLang="zh-CN"/>
              <a:t> ppt</a:t>
            </a:r>
            <a:r>
              <a:rPr lang="zh-CN" altLang="en-US"/>
              <a:t>，</a:t>
            </a:r>
            <a:r>
              <a:rPr lang="zh-CN" altLang="en-US"/>
              <a:t>贴到他脸上即可。</a:t>
            </a:r>
            <a:endParaRPr lang="zh-CN" altLang="en-US"/>
          </a:p>
          <a:p>
            <a:r>
              <a:rPr lang="zh-CN" altLang="en-US"/>
              <a:t>明明实验一下就知道的事，还在照着上世纪谭某强教材念。古有纸上谈兵，今有脑内编程。</a:t>
            </a:r>
            <a:endParaRPr lang="zh-CN" altLang="en-US"/>
          </a:p>
          <a:p>
            <a:r>
              <a:rPr lang="zh-CN" altLang="en-US"/>
              <a:t>计算机编程又不是量子物理广义相对论，我们每个人都有电脑，做一下实验很容易，可总有所谓的“老师”就不肯动动手敲几行命令（写</a:t>
            </a:r>
            <a:r>
              <a:rPr lang="en-US" altLang="zh-CN"/>
              <a:t>doc</a:t>
            </a:r>
            <a:r>
              <a:rPr lang="zh-CN" altLang="en-US"/>
              <a:t>文件倒挺勤的），在那里传播假知识。</a:t>
            </a:r>
            <a:endParaRPr lang="zh-CN" altLang="en-US"/>
          </a:p>
          <a:p>
            <a:r>
              <a:rPr lang="zh-CN" altLang="en-US"/>
              <a:t>在线做编译器实验推荐这个网站：</a:t>
            </a:r>
            <a:r>
              <a:rPr lang="en-US" altLang="zh-CN"/>
              <a:t>https://godbolt.org/</a:t>
            </a:r>
            <a:endParaRPr lang="en-US" altLang="zh-CN"/>
          </a:p>
          <a:p>
            <a:r>
              <a:rPr lang="zh-CN" altLang="en-US"/>
              <a:t>可以实时看源代码编译的结果，还能选不同的编译器版本和</a:t>
            </a:r>
            <a:r>
              <a:rPr lang="en-US" altLang="zh-CN"/>
              <a:t> flag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不要脑内模拟！你误以为某更改对性能有帮助，然而实际测一下时间有一定可能反而变慢。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章：指针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编译器傻了吗？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3305" y="2136775"/>
            <a:ext cx="4898390" cy="372935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492250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为什么编译器不优化掉</a:t>
            </a:r>
            <a:r>
              <a:rPr lang="en-US" altLang="zh-CN"/>
              <a:t> *c = *a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指针别名现象（</a:t>
            </a:r>
            <a:r>
              <a:rPr lang="en-US" altLang="zh-CN"/>
              <a:t>pointer aliasing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983105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考虑这种调用方式：</a:t>
            </a:r>
            <a:r>
              <a:rPr lang="en-US" altLang="zh-CN"/>
              <a:t>b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指向同一个变量。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3515" y="3068320"/>
            <a:ext cx="4076700" cy="18656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10665" y="5318760"/>
            <a:ext cx="1972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</a:t>
            </a:r>
            <a:r>
              <a:rPr lang="zh-CN"/>
              <a:t>相当于</a:t>
            </a:r>
            <a:r>
              <a:rPr lang="zh-CN"/>
              <a:t>：</a:t>
            </a:r>
            <a:endParaRPr lang="zh-CN"/>
          </a:p>
          <a:p>
            <a:r>
              <a:rPr lang="en-US" altLang="zh-CN"/>
              <a:t>b = a;</a:t>
            </a:r>
            <a:endParaRPr lang="en-US" altLang="zh-CN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变成了</a:t>
            </a:r>
            <a:r>
              <a:rPr lang="en-US" altLang="zh-CN" b="1"/>
              <a:t> a</a:t>
            </a:r>
            <a:r>
              <a:rPr lang="zh-CN" altLang="en-US" b="1"/>
              <a:t>。</a:t>
            </a:r>
            <a:endParaRPr lang="zh-CN" alt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4499610" y="5318760"/>
            <a:ext cx="35255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如果优化了：</a:t>
            </a:r>
            <a:endParaRPr lang="zh-CN" altLang="en-US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没有改变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导致优化后结果不一样，这就是编译器放弃优化的原因。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告诉编译器别怕指针别名：</a:t>
            </a:r>
            <a:r>
              <a:rPr lang="en-US" altLang="zh-CN">
                <a:sym typeface="+mn-ea"/>
              </a:rPr>
              <a:t>__restrict </a:t>
            </a:r>
            <a:r>
              <a:rPr lang="zh-CN" altLang="en-US">
                <a:sym typeface="+mn-ea"/>
              </a:rPr>
              <a:t>关键字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27580" y="1793240"/>
            <a:ext cx="8052435" cy="10845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93185" y="3931285"/>
            <a:ext cx="4848225" cy="21621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893185" y="2967990"/>
            <a:ext cx="4946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__restrict </a:t>
            </a:r>
            <a:r>
              <a:rPr lang="zh-CN" altLang="en-US"/>
              <a:t>是一个提示性的关键字，是程序员向编译器保证：这些指针之间不会发生重叠！</a:t>
            </a:r>
            <a:endParaRPr lang="zh-CN" altLang="en-US"/>
          </a:p>
          <a:p>
            <a:r>
              <a:rPr lang="zh-CN" altLang="en-US"/>
              <a:t>从而他可以放心地优化成功：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__restrict </a:t>
            </a:r>
            <a:r>
              <a:rPr lang="zh-CN" altLang="en-US"/>
              <a:t>关键字：只需加在非</a:t>
            </a:r>
            <a:r>
              <a:rPr lang="en-US" altLang="zh-CN"/>
              <a:t> const </a:t>
            </a:r>
            <a:r>
              <a:rPr lang="zh-CN" altLang="en-US"/>
              <a:t>的即可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24710" y="1584325"/>
            <a:ext cx="7414260" cy="1085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03550" y="3940175"/>
            <a:ext cx="5805170" cy="25336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40760" y="2670175"/>
            <a:ext cx="4946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实际上，</a:t>
            </a:r>
            <a:r>
              <a:rPr lang="en-US" altLang="zh-CN"/>
              <a:t>__restrict </a:t>
            </a:r>
            <a:r>
              <a:rPr lang="zh-CN" altLang="en-US"/>
              <a:t>只需要加在所有具有写入访问的指针（这里是</a:t>
            </a:r>
            <a:r>
              <a:rPr lang="en-US" altLang="zh-CN"/>
              <a:t> c</a:t>
            </a:r>
            <a:r>
              <a:rPr lang="zh-CN" altLang="en-US"/>
              <a:t>）上，就可以优化成功。</a:t>
            </a:r>
            <a:endParaRPr lang="zh-CN" altLang="en-US"/>
          </a:p>
          <a:p>
            <a:r>
              <a:rPr lang="zh-CN" altLang="en-US"/>
              <a:t>而我们可以用</a:t>
            </a:r>
            <a:r>
              <a:rPr lang="en-US" altLang="zh-CN"/>
              <a:t> const </a:t>
            </a:r>
            <a:r>
              <a:rPr lang="zh-CN" altLang="en-US"/>
              <a:t>禁止写入访问。</a:t>
            </a:r>
            <a:endParaRPr lang="zh-CN" altLang="en-US"/>
          </a:p>
          <a:p>
            <a:r>
              <a:rPr lang="zh-CN" altLang="en-US"/>
              <a:t>结论：</a:t>
            </a:r>
            <a:r>
              <a:rPr lang="zh-CN" altLang="en-US" b="1"/>
              <a:t>所有非</a:t>
            </a:r>
            <a:r>
              <a:rPr lang="en-US" altLang="zh-CN" b="1"/>
              <a:t> const </a:t>
            </a:r>
            <a:r>
              <a:rPr lang="zh-CN" altLang="en-US" b="1"/>
              <a:t>的指针都声明</a:t>
            </a:r>
            <a:r>
              <a:rPr lang="en-US" altLang="zh-CN" b="1"/>
              <a:t> __restrict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禁止优化：</a:t>
            </a:r>
            <a:r>
              <a:rPr lang="en-US" altLang="zh-CN"/>
              <a:t>volatile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3195" y="808990"/>
            <a:ext cx="4098290" cy="23990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8300" y="1409065"/>
            <a:ext cx="3261360" cy="1464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95" y="3935095"/>
            <a:ext cx="5038725" cy="2400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9325" y="3474720"/>
            <a:ext cx="357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结论：加了</a:t>
            </a:r>
            <a:r>
              <a:rPr lang="en-US" altLang="zh-CN"/>
              <a:t> volatile </a:t>
            </a:r>
            <a:r>
              <a:rPr lang="zh-CN" altLang="en-US"/>
              <a:t>的对象，编译器</a:t>
            </a:r>
            <a:r>
              <a:rPr lang="zh-CN" altLang="en-US" b="1"/>
              <a:t>会放弃优化</a:t>
            </a:r>
            <a:r>
              <a:rPr lang="zh-CN" altLang="en-US"/>
              <a:t>对他的</a:t>
            </a:r>
            <a:r>
              <a:rPr lang="zh-CN" altLang="en-US" b="1"/>
              <a:t>读写操作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做性能实验的时候非常有用。</a:t>
            </a:r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4745990"/>
            <a:ext cx="4229100" cy="120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注意一下区别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/>
              <a:t>volatile int *a </a:t>
            </a:r>
            <a:r>
              <a:rPr lang="zh-CN" altLang="en-US"/>
              <a:t>或</a:t>
            </a:r>
            <a:r>
              <a:rPr lang="en-US" altLang="zh-CN"/>
              <a:t> int volatile *a</a:t>
            </a:r>
            <a:endParaRPr lang="en-US"/>
          </a:p>
          <a:p>
            <a:pPr marL="457200" indent="-457200">
              <a:buAutoNum type="arabicPeriod"/>
            </a:pPr>
            <a:r>
              <a:rPr lang="en-US"/>
              <a:t>int *__restrict a</a:t>
            </a:r>
            <a:endParaRPr lang="zh-CN" altLang="en-US"/>
          </a:p>
          <a:p>
            <a:pPr marL="457200" indent="-457200"/>
            <a:r>
              <a:rPr lang="zh-CN" altLang="en-US"/>
              <a:t>语法上区别：</a:t>
            </a:r>
            <a:r>
              <a:rPr lang="en-US"/>
              <a:t>volatile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前面而</a:t>
            </a:r>
            <a:r>
              <a:rPr lang="en-US" altLang="zh-CN"/>
              <a:t> __restrict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后面。</a:t>
            </a:r>
            <a:endParaRPr lang="zh-CN" altLang="en-US"/>
          </a:p>
          <a:p>
            <a:pPr marL="457200" indent="-457200"/>
            <a:r>
              <a:rPr lang="zh-CN" altLang="en-US"/>
              <a:t>功能上区别：</a:t>
            </a:r>
            <a:r>
              <a:rPr lang="en-US" altLang="zh-CN"/>
              <a:t>volatile </a:t>
            </a:r>
            <a:r>
              <a:rPr lang="zh-CN" altLang="en-US"/>
              <a:t>是禁用优化，</a:t>
            </a:r>
            <a:r>
              <a:rPr lang="en-US" altLang="zh-CN"/>
              <a:t>__restrict </a:t>
            </a:r>
            <a:r>
              <a:rPr lang="zh-CN" altLang="en-US"/>
              <a:t>是帮助优化。</a:t>
            </a:r>
            <a:endParaRPr lang="zh-CN" altLang="en-US"/>
          </a:p>
          <a:p>
            <a:pPr marL="457200" indent="-457200"/>
            <a:r>
              <a:rPr lang="zh-CN" altLang="en-US"/>
              <a:t>是否属于标准上区别：</a:t>
            </a:r>
            <a:endParaRPr lang="zh-CN" altLang="en-US"/>
          </a:p>
          <a:p>
            <a:pPr marL="457200" indent="-457200"/>
            <a:r>
              <a:rPr lang="en-US" altLang="zh-CN"/>
              <a:t>volatile </a:t>
            </a:r>
            <a:r>
              <a:rPr lang="zh-CN" altLang="en-US"/>
              <a:t>和</a:t>
            </a:r>
            <a:r>
              <a:rPr lang="en-US" altLang="zh-CN"/>
              <a:t> const </a:t>
            </a:r>
            <a:r>
              <a:rPr lang="zh-CN" altLang="en-US"/>
              <a:t>一样是</a:t>
            </a:r>
            <a:r>
              <a:rPr lang="en-US" altLang="zh-CN"/>
              <a:t> C++ </a:t>
            </a:r>
            <a:r>
              <a:rPr lang="zh-CN" altLang="en-US"/>
              <a:t>标准的一部分。</a:t>
            </a:r>
            <a:endParaRPr lang="zh-CN" altLang="en-US"/>
          </a:p>
          <a:p>
            <a:pPr marL="457200" indent="-457200"/>
            <a:r>
              <a:rPr lang="en-US" altLang="zh-CN"/>
              <a:t>restrict </a:t>
            </a:r>
            <a:r>
              <a:rPr lang="zh-CN" altLang="en-US"/>
              <a:t>是</a:t>
            </a:r>
            <a:r>
              <a:rPr lang="en-US" altLang="zh-CN"/>
              <a:t> C99 </a:t>
            </a:r>
            <a:r>
              <a:rPr lang="zh-CN" altLang="en-US"/>
              <a:t>标准关键字，但不是</a:t>
            </a:r>
            <a:r>
              <a:rPr lang="en-US" altLang="zh-CN"/>
              <a:t> C++ </a:t>
            </a:r>
            <a:r>
              <a:rPr lang="zh-CN" altLang="en-US"/>
              <a:t>标准的关键字。</a:t>
            </a:r>
            <a:endParaRPr lang="zh-CN" altLang="en-US"/>
          </a:p>
          <a:p>
            <a:pPr marL="457200" indent="-457200"/>
            <a:r>
              <a:rPr lang="en-US" altLang="zh-CN"/>
              <a:t>__restrict </a:t>
            </a:r>
            <a:r>
              <a:rPr lang="zh-CN" altLang="en-US"/>
              <a:t>其实是编译器的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私货”，好在大多数主流编译器都支持。</a:t>
            </a:r>
            <a:endParaRPr lang="zh-CN" altLang="en-US"/>
          </a:p>
          <a:p>
            <a:pPr marL="457200" indent="-457200"/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所以无耻的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艹标准委员会什么时候肯把他加入标准呢？看看人家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语言。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编译器优化：合并写入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70430"/>
            <a:ext cx="5181600" cy="36614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4720" y="3100070"/>
            <a:ext cx="4606925" cy="180213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043170" y="1073150"/>
            <a:ext cx="2738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将两个</a:t>
            </a:r>
            <a:r>
              <a:rPr lang="en-US" altLang="zh-CN"/>
              <a:t> int32 </a:t>
            </a:r>
            <a:r>
              <a:rPr lang="zh-CN" altLang="en-US"/>
              <a:t>的写入合并为一个</a:t>
            </a:r>
            <a:r>
              <a:rPr lang="en-US" altLang="zh-CN"/>
              <a:t> int64 </a:t>
            </a:r>
            <a:r>
              <a:rPr lang="zh-CN" altLang="en-US"/>
              <a:t>的写入。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合并写入：不能跳跃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93115" y="3034665"/>
            <a:ext cx="4890135" cy="19329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724150"/>
            <a:ext cx="6054090" cy="255397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584825" y="776605"/>
            <a:ext cx="2738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但如果访问的两个元素地址间有跳跃，就不能合并了。</a:t>
            </a:r>
            <a:endParaRPr 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通用寄存器：</a:t>
            </a:r>
            <a:r>
              <a:rPr lang="en-US"/>
              <a:t>32 </a:t>
            </a:r>
            <a:r>
              <a:rPr lang="zh-CN" altLang="en-US"/>
              <a:t>位时代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32 </a:t>
            </a:r>
            <a:r>
              <a:rPr lang="zh-CN" altLang="en-US"/>
              <a:t>位</a:t>
            </a:r>
            <a:r>
              <a:rPr lang="en-US" altLang="zh-CN"/>
              <a:t> x86 </a:t>
            </a:r>
            <a:r>
              <a:rPr lang="zh-CN" altLang="en-US">
                <a:sym typeface="+mn-ea"/>
              </a:rPr>
              <a:t>架构</a:t>
            </a:r>
            <a:r>
              <a:rPr lang="zh-CN" altLang="en-US"/>
              <a:t>中的通用寄存器有：</a:t>
            </a:r>
            <a:endParaRPr lang="zh-CN" altLang="en-US"/>
          </a:p>
          <a:p>
            <a:r>
              <a:rPr lang="en-US" altLang="zh-CN">
                <a:sym typeface="+mn-ea"/>
              </a:rPr>
              <a:t>eax, ecx, edx, ebx, esi, edi, esp, ebp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esp </a:t>
            </a:r>
            <a:r>
              <a:rPr lang="zh-CN" altLang="en-US">
                <a:sym typeface="+mn-ea"/>
              </a:rPr>
              <a:t>是堆栈指针寄存器，和函数的调用与返回相关。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eax </a:t>
            </a:r>
            <a:r>
              <a:rPr lang="zh-CN" altLang="en-US">
                <a:sym typeface="+mn-ea"/>
              </a:rPr>
              <a:t>是用于保存返回值的寄存器。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章：矢量化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1871980"/>
            <a:ext cx="5414645" cy="4258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更宽的合并写入：矢量化指令（</a:t>
            </a:r>
            <a:r>
              <a:rPr lang="en-US" altLang="zh-CN">
                <a:sym typeface="+mn-ea"/>
              </a:rPr>
              <a:t>SIMD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040765" y="1788160"/>
            <a:ext cx="4189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89000" y="5568950"/>
            <a:ext cx="4341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</a:t>
            </a:r>
            <a:r>
              <a:rPr lang="zh-CN" altLang="en-US"/>
              <a:t>由</a:t>
            </a:r>
            <a:r>
              <a:rPr lang="en-US" altLang="zh-CN"/>
              <a:t> SSE </a:t>
            </a:r>
            <a:r>
              <a:rPr lang="zh-CN" altLang="en-US"/>
              <a:t>引入，是个</a:t>
            </a:r>
            <a:r>
              <a:rPr lang="en-US" altLang="zh-CN"/>
              <a:t> 128 </a:t>
            </a:r>
            <a:r>
              <a:rPr lang="zh-CN" altLang="en-US"/>
              <a:t>位寄存器</a:t>
            </a:r>
            <a:endParaRPr lang="zh-CN" altLang="en-US"/>
          </a:p>
          <a:p>
            <a:r>
              <a:rPr lang="zh-CN" altLang="en-US"/>
              <a:t>他可以一次存储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，或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183755" y="3280410"/>
            <a:ext cx="5930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1150" y="2981325"/>
            <a:ext cx="3314065" cy="20396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813550" y="761365"/>
            <a:ext cx="4594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movups</a:t>
            </a:r>
            <a:r>
              <a:rPr lang="zh-CN" altLang="en-US"/>
              <a:t>：</a:t>
            </a:r>
            <a:r>
              <a:rPr lang="en-US"/>
              <a:t>move unaligned packed single</a:t>
            </a:r>
            <a:endParaRPr lang="en-US"/>
          </a:p>
          <a:p>
            <a:r>
              <a:rPr lang="en-US"/>
              <a:t>u </a:t>
            </a:r>
            <a:r>
              <a:rPr lang="zh-CN" altLang="en-US"/>
              <a:t>代表</a:t>
            </a:r>
            <a:r>
              <a:rPr lang="en-US" altLang="zh-CN"/>
              <a:t> (%rdi) </a:t>
            </a:r>
            <a:r>
              <a:rPr lang="zh-CN" altLang="en-US"/>
              <a:t>的地址不一定对齐到</a:t>
            </a:r>
            <a:r>
              <a:rPr lang="en-US" altLang="zh-CN"/>
              <a:t> 16 </a:t>
            </a:r>
            <a:r>
              <a:rPr lang="zh-CN" altLang="en-US"/>
              <a:t>字节</a:t>
            </a:r>
            <a:endParaRPr lang="zh-CN" altLang="en-US"/>
          </a:p>
          <a:p>
            <a:r>
              <a:rPr lang="en-US" altLang="zh-CN"/>
              <a:t>movaps</a:t>
            </a:r>
            <a:r>
              <a:rPr lang="zh-CN" altLang="en-US"/>
              <a:t>：</a:t>
            </a:r>
            <a:r>
              <a:rPr lang="en-US" altLang="zh-CN"/>
              <a:t>move aligned packed single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指令：</a:t>
            </a:r>
            <a:r>
              <a:rPr lang="zh-CN"/>
              <a:t>敢不敢再宽一点？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02435" y="2477770"/>
            <a:ext cx="3070860" cy="30467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2695" y="1469390"/>
            <a:ext cx="4499610" cy="50641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66800" y="5722620"/>
            <a:ext cx="434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为什么编译器没有用</a:t>
            </a:r>
            <a:r>
              <a:rPr lang="en-US" altLang="zh-CN"/>
              <a:t> 256 </a:t>
            </a:r>
            <a:r>
              <a:rPr lang="zh-CN" altLang="en-US"/>
              <a:t>位的</a:t>
            </a:r>
            <a:r>
              <a:rPr lang="en-US" altLang="zh-CN"/>
              <a:t> ymm0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因为他不敢保证运行这个程序的电脑支持</a:t>
            </a:r>
            <a:r>
              <a:rPr lang="en-US" altLang="zh-CN"/>
              <a:t> AVX </a:t>
            </a:r>
            <a:r>
              <a:rPr lang="zh-CN" altLang="en-US"/>
              <a:t>指令集</a:t>
            </a:r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142365" y="1469390"/>
            <a:ext cx="4189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en-US" altLang="zh-CN"/>
          </a:p>
          <a:p>
            <a:r>
              <a:rPr lang="zh-CN" altLang="en-US"/>
              <a:t>八个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 __m256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让编译器自动检测当前硬件支持的指令集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085" y="714375"/>
            <a:ext cx="3611880" cy="30226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350" y="2559050"/>
            <a:ext cx="2907030" cy="28841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7340" y="1292225"/>
            <a:ext cx="3829050" cy="54190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1845" y="5659120"/>
            <a:ext cx="4892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-march=native </a:t>
            </a:r>
            <a:r>
              <a:rPr lang="zh-CN" altLang="en-US"/>
              <a:t>让编译器自动判断当前硬件支持的指令。</a:t>
            </a:r>
            <a:r>
              <a:rPr lang="zh-CN"/>
              <a:t>老师的电脑支持</a:t>
            </a:r>
            <a:r>
              <a:rPr lang="en-US" altLang="zh-CN"/>
              <a:t> AVX </a:t>
            </a:r>
            <a:r>
              <a:rPr lang="zh-CN" altLang="en-US"/>
              <a:t>指令集，所以他用了。不过注意这样编译出的程序，可能放到别人不支持</a:t>
            </a:r>
            <a:r>
              <a:rPr lang="en-US" altLang="zh-CN"/>
              <a:t> AVX </a:t>
            </a:r>
            <a:r>
              <a:rPr lang="zh-CN" altLang="en-US"/>
              <a:t>的电脑上没法运行。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数组清零：自动调用标准库的</a:t>
            </a:r>
            <a:r>
              <a:rPr lang="en-US" altLang="zh-CN"/>
              <a:t> memset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7870" y="3175635"/>
            <a:ext cx="5001260" cy="1651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5990" y="1889760"/>
            <a:ext cx="5113020" cy="42227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09675" y="5659120"/>
            <a:ext cx="4341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memcpy </a:t>
            </a:r>
            <a:r>
              <a:rPr lang="zh-CN" altLang="en-US"/>
              <a:t>同理，不必为了高效，手动改写成对</a:t>
            </a:r>
            <a:r>
              <a:rPr lang="en-US" altLang="zh-CN"/>
              <a:t> memcpy/memset </a:t>
            </a:r>
            <a:r>
              <a:rPr lang="zh-CN" altLang="en-US"/>
              <a:t>的调用，影响可读性。编译器会自动分析你是在做</a:t>
            </a:r>
            <a:r>
              <a:rPr lang="zh-CN" altLang="en-US">
                <a:sym typeface="+mn-ea"/>
              </a:rPr>
              <a:t>拷贝或是</a:t>
            </a:r>
            <a:r>
              <a:rPr lang="zh-CN" altLang="en-US"/>
              <a:t>清零，并优化成对标准库这俩的调用。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0 </a:t>
            </a:r>
            <a:r>
              <a:rPr lang="zh-CN" altLang="en-US"/>
              <a:t>到</a:t>
            </a:r>
            <a:r>
              <a:rPr lang="en-US" altLang="zh-CN"/>
              <a:t> 1024 </a:t>
            </a:r>
            <a:r>
              <a:rPr lang="zh-CN" altLang="en-US"/>
              <a:t>填充：</a:t>
            </a:r>
            <a:r>
              <a:rPr lang="en-US" altLang="zh-CN"/>
              <a:t>SIMD </a:t>
            </a:r>
            <a:r>
              <a:rPr lang="zh-CN" altLang="en-US"/>
              <a:t>加速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94715" y="3331845"/>
            <a:ext cx="4686300" cy="13392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1100" y="1160780"/>
            <a:ext cx="4621530" cy="56819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47140" y="1943100"/>
            <a:ext cx="4097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paddd</a:t>
            </a:r>
            <a:r>
              <a:rPr lang="zh-CN" altLang="en-US"/>
              <a:t>：四个</a:t>
            </a:r>
            <a:r>
              <a:rPr lang="en-US" altLang="zh-CN"/>
              <a:t> int </a:t>
            </a:r>
            <a:r>
              <a:rPr lang="zh-CN" altLang="en-US"/>
              <a:t>的加法</a:t>
            </a:r>
            <a:endParaRPr lang="zh-CN" altLang="en-US"/>
          </a:p>
          <a:p>
            <a:r>
              <a:rPr lang="en-US" altLang="zh-CN"/>
              <a:t>movdqa</a:t>
            </a:r>
            <a:r>
              <a:rPr lang="zh-CN" altLang="en-US"/>
              <a:t>：加载四个</a:t>
            </a:r>
            <a:r>
              <a:rPr lang="en-US" altLang="zh-CN"/>
              <a:t> int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1024 </a:t>
            </a:r>
            <a:r>
              <a:rPr lang="zh-CN" altLang="en-US">
                <a:sym typeface="+mn-ea"/>
              </a:rPr>
              <a:t>填充：</a:t>
            </a:r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加速（续）</a:t>
            </a:r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4555" y="3328670"/>
            <a:ext cx="4706620" cy="13449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91155" y="1900555"/>
            <a:ext cx="6673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看不懂？小彭老师解析一下。右边是方便大家理解的伪代码：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5170" y="2825115"/>
            <a:ext cx="5534025" cy="23520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529840" y="5600065"/>
            <a:ext cx="649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一次写入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，一次计算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 </a:t>
            </a:r>
            <a:r>
              <a:rPr lang="zh-CN" altLang="en-US"/>
              <a:t>的加法，从而更加高效</a:t>
            </a:r>
            <a:endParaRPr lang="zh-CN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2606040" y="6036310"/>
            <a:ext cx="6033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但这样有个缺点，那就是数组的大小必须为</a:t>
            </a:r>
            <a:r>
              <a:rPr lang="en-US" altLang="zh-CN"/>
              <a:t> 4 </a:t>
            </a:r>
            <a:r>
              <a:rPr lang="zh-CN" altLang="en-US"/>
              <a:t>的整数倍</a:t>
            </a:r>
            <a:endParaRPr lang="zh-CN" altLang="en-US"/>
          </a:p>
          <a:p>
            <a:r>
              <a:rPr lang="zh-CN" altLang="en-US"/>
              <a:t>否则就会写入越界的地址！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如果不是</a:t>
            </a:r>
            <a:r>
              <a:rPr lang="en-US" altLang="zh-CN"/>
              <a:t> 4 </a:t>
            </a:r>
            <a:r>
              <a:rPr lang="zh-CN" altLang="en-US"/>
              <a:t>的倍数？边界特判法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3420745"/>
            <a:ext cx="4942205" cy="15074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205" y="1698625"/>
            <a:ext cx="3338830" cy="4443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35" y="1564005"/>
            <a:ext cx="2580005" cy="4906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09575" y="2061210"/>
            <a:ext cx="5675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看不懂？很简单，假设</a:t>
            </a:r>
            <a:r>
              <a:rPr lang="en-US" altLang="zh-CN"/>
              <a:t> n = 1023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先对前</a:t>
            </a:r>
            <a:r>
              <a:rPr lang="en-US" altLang="zh-CN"/>
              <a:t> 1020 </a:t>
            </a:r>
            <a:r>
              <a:rPr lang="zh-CN" altLang="en-US"/>
              <a:t>个元素用</a:t>
            </a:r>
            <a:r>
              <a:rPr lang="en-US" altLang="zh-CN"/>
              <a:t> SIMD </a:t>
            </a:r>
            <a:r>
              <a:rPr lang="zh-CN" altLang="en-US"/>
              <a:t>指令填入，每次处理</a:t>
            </a:r>
            <a:r>
              <a:rPr lang="en-US" altLang="zh-CN"/>
              <a:t> 4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剩下</a:t>
            </a:r>
            <a:r>
              <a:rPr lang="en-US" altLang="zh-CN"/>
              <a:t> 3 </a:t>
            </a:r>
            <a:r>
              <a:rPr lang="zh-CN" altLang="en-US"/>
              <a:t>个元素用传统的标量方式填入，每次处理</a:t>
            </a:r>
            <a:r>
              <a:rPr lang="en-US" altLang="zh-CN"/>
              <a:t> 1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思想：对边界特殊处理，而对大部分数据能够矢量化</a:t>
            </a:r>
            <a:endParaRPr lang="zh-CN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1396365" y="5457190"/>
            <a:ext cx="3791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编译器做优化时会自动处理边界特判。如果你是自己手写</a:t>
            </a:r>
            <a:r>
              <a:rPr lang="en-US" altLang="zh-CN"/>
              <a:t> SIMD </a:t>
            </a:r>
            <a:r>
              <a:rPr lang="zh-CN" altLang="en-US"/>
              <a:t>指令的话就要考虑一下这个。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的倍数？避免边界特判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24560" y="2561590"/>
            <a:ext cx="4750435" cy="17360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2345" y="635"/>
            <a:ext cx="4859655" cy="68573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47700" y="1758950"/>
            <a:ext cx="5675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如果你能保证</a:t>
            </a:r>
            <a:r>
              <a:rPr lang="en-US" altLang="zh-CN"/>
              <a:t> 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的倍数，也可以这样写：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62280" y="5156200"/>
            <a:ext cx="611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编译器会发现</a:t>
            </a:r>
            <a:r>
              <a:rPr lang="en-US" altLang="zh-CN"/>
              <a:t> n % 4 = 0</a:t>
            </a:r>
            <a:r>
              <a:rPr lang="zh-CN"/>
              <a:t>，从而不会生成边界特判的分支。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假定指针是</a:t>
            </a:r>
            <a:r>
              <a:rPr lang="en-US" altLang="zh-CN"/>
              <a:t> 16 </a:t>
            </a:r>
            <a:r>
              <a:rPr lang="zh-CN" altLang="en-US"/>
              <a:t>字节对齐的：</a:t>
            </a:r>
            <a:r>
              <a:rPr lang="en-US"/>
              <a:t>assume_aligned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8380" y="2328545"/>
            <a:ext cx="5584190" cy="16713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8135" y="0"/>
            <a:ext cx="4253865" cy="68580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38480" y="1892300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如果能保证指针</a:t>
            </a:r>
            <a:r>
              <a:rPr lang="en-US" altLang="zh-CN"/>
              <a:t> a </a:t>
            </a:r>
            <a:r>
              <a:rPr lang="zh-CN" altLang="en-US"/>
              <a:t>总是对齐到</a:t>
            </a:r>
            <a:r>
              <a:rPr lang="en-US" altLang="zh-CN"/>
              <a:t> </a:t>
            </a:r>
            <a:r>
              <a:rPr lang="en-US"/>
              <a:t>16 </a:t>
            </a:r>
            <a:r>
              <a:rPr lang="zh-CN" altLang="en-US"/>
              <a:t>字节，在</a:t>
            </a:r>
            <a:r>
              <a:rPr lang="en-US" altLang="zh-CN"/>
              <a:t> GCC </a:t>
            </a:r>
            <a:r>
              <a:rPr lang="zh-CN" altLang="en-US"/>
              <a:t>编译器中这样写：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37845" y="4210685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但这样不通用，因此</a:t>
            </a:r>
            <a:r>
              <a:rPr lang="en-US" altLang="zh-CN"/>
              <a:t> C++20 </a:t>
            </a:r>
            <a:r>
              <a:rPr lang="zh-CN" altLang="en-US"/>
              <a:t>引入了标准化的</a:t>
            </a:r>
            <a:r>
              <a:rPr lang="en-US" altLang="zh-CN"/>
              <a:t> std::assume_aligned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20" y="4578985"/>
            <a:ext cx="4029075" cy="22383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939790" y="4578985"/>
            <a:ext cx="1873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movups</a:t>
            </a:r>
            <a:endParaRPr lang="en-US"/>
          </a:p>
          <a:p>
            <a:r>
              <a:rPr lang="zh-CN" altLang="en-US"/>
              <a:t>变成了</a:t>
            </a:r>
            <a:endParaRPr lang="zh-CN" altLang="en-US"/>
          </a:p>
          <a:p>
            <a:r>
              <a:rPr lang="en-US" altLang="zh-CN"/>
              <a:t>movaps</a:t>
            </a:r>
            <a:endParaRPr lang="en-US" altLang="zh-CN"/>
          </a:p>
          <a:p>
            <a:r>
              <a:rPr lang="zh-CN" altLang="en-US"/>
              <a:t>对齐的读写可能带来微乎其微的性能提升</a:t>
            </a:r>
            <a:r>
              <a:rPr lang="en-US" altLang="zh-CN"/>
              <a:t>……</a:t>
            </a:r>
            <a:endParaRPr lang="en-US" altLang="zh-CN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623175" y="5344795"/>
            <a:ext cx="704850" cy="255270"/>
          </a:xfrm>
          <a:prstGeom prst="straightConnector1">
            <a:avLst/>
          </a:prstGeom>
          <a:ln w="412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通用寄存器：</a:t>
            </a:r>
            <a:r>
              <a:rPr lang="en-US"/>
              <a:t>64</a:t>
            </a:r>
            <a:r>
              <a:rPr lang="en-US"/>
              <a:t> </a:t>
            </a:r>
            <a:r>
              <a:rPr lang="zh-CN" altLang="en-US"/>
              <a:t>位时代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64 </a:t>
            </a:r>
            <a:r>
              <a:rPr lang="zh-CN" altLang="en-US"/>
              <a:t>位</a:t>
            </a:r>
            <a:r>
              <a:rPr lang="en-US" altLang="zh-CN"/>
              <a:t> x86 </a:t>
            </a:r>
            <a:r>
              <a:rPr lang="zh-CN" altLang="en-US"/>
              <a:t>架构中的通用寄存器有：</a:t>
            </a:r>
            <a:endParaRPr lang="zh-CN" altLang="en-US"/>
          </a:p>
          <a:p>
            <a:r>
              <a:rPr lang="en-US" altLang="zh-CN">
                <a:sym typeface="+mn-ea"/>
              </a:rPr>
              <a:t>rax, rcx, rdx, rbx, rsi, rdi, rsp, rbp, r8, r9, r10, r11, ..., r15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r8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r15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64 </a:t>
            </a:r>
            <a:r>
              <a:rPr lang="zh-CN" altLang="en-US">
                <a:sym typeface="+mn-ea"/>
              </a:rPr>
              <a:t>位</a:t>
            </a:r>
            <a:r>
              <a:rPr lang="en-US" altLang="zh-CN">
                <a:sym typeface="+mn-ea"/>
              </a:rPr>
              <a:t> x86 </a:t>
            </a:r>
            <a:r>
              <a:rPr lang="zh-CN" altLang="en-US">
                <a:sym typeface="+mn-ea"/>
              </a:rPr>
              <a:t>新增的寄存器，给了汇编程序员更大的空间，降低了编译器处理寄存器翻车（</a:t>
            </a:r>
            <a:r>
              <a:rPr lang="en-US" altLang="zh-CN">
                <a:sym typeface="+mn-ea"/>
              </a:rPr>
              <a:t>register spill</a:t>
            </a:r>
            <a:r>
              <a:rPr lang="zh-CN" altLang="en-US">
                <a:sym typeface="+mn-ea"/>
              </a:rPr>
              <a:t>）的压力。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64 </a:t>
            </a:r>
            <a:r>
              <a:rPr lang="zh-CN" altLang="en-US">
                <a:sym typeface="+mn-ea"/>
              </a:rPr>
              <a:t>位比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位机器相比，除了内存突破</a:t>
            </a:r>
            <a:r>
              <a:rPr lang="en-US" altLang="zh-CN">
                <a:sym typeface="+mn-ea"/>
              </a:rPr>
              <a:t> 4GB </a:t>
            </a:r>
            <a:r>
              <a:rPr lang="zh-CN" altLang="en-US">
                <a:sym typeface="+mn-ea"/>
              </a:rPr>
              <a:t>限制外，也有一定性能优势。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数组求和：</a:t>
            </a:r>
            <a:r>
              <a:rPr lang="en-US" altLang="zh-CN"/>
              <a:t>reduction </a:t>
            </a:r>
            <a:r>
              <a:rPr lang="zh-CN" altLang="en-US"/>
              <a:t>的优化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1790" y="2938145"/>
            <a:ext cx="5632450" cy="17068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1905"/>
            <a:ext cx="5791200" cy="68560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069975" y="2164080"/>
            <a:ext cx="4196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你看懂了吗？没关系！小彭老师也没看懂！总之非常高效就对了！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章：循环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循环中的矢量化：还在伺候指针别名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4683125"/>
            <a:ext cx="5186680" cy="145669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7340" y="0"/>
            <a:ext cx="4264660" cy="68580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10845" y="1584325"/>
            <a:ext cx="71685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我们可怜的编译器啊！他还在担心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指向的数组是否有重合。</a:t>
            </a:r>
            <a:endParaRPr lang="zh-CN" altLang="en-US"/>
          </a:p>
          <a:p>
            <a:r>
              <a:rPr lang="zh-CN" altLang="en-US"/>
              <a:t>考虑</a:t>
            </a:r>
            <a:r>
              <a:rPr lang="en-US" altLang="zh-CN"/>
              <a:t> func(a, a + 1) </a:t>
            </a:r>
            <a:r>
              <a:rPr lang="zh-CN" altLang="en-US"/>
              <a:t>的情况，那样会产生数据依赖链，没法</a:t>
            </a:r>
            <a:r>
              <a:rPr lang="en-US" altLang="zh-CN"/>
              <a:t> SIMD </a:t>
            </a:r>
            <a:r>
              <a:rPr lang="zh-CN" altLang="en-US"/>
              <a:t>化。</a:t>
            </a:r>
            <a:endParaRPr lang="zh-CN" altLang="en-US"/>
          </a:p>
          <a:p>
            <a:r>
              <a:rPr lang="zh-CN" altLang="en-US"/>
              <a:t>为了优化而不失正确性，他索性生成两份代码：</a:t>
            </a:r>
            <a:endParaRPr lang="zh-CN" altLang="en-US"/>
          </a:p>
          <a:p>
            <a:r>
              <a:rPr lang="zh-CN" altLang="en-US"/>
              <a:t>一份是</a:t>
            </a:r>
            <a:r>
              <a:rPr lang="en-US" altLang="zh-CN"/>
              <a:t> SIMD </a:t>
            </a:r>
            <a:r>
              <a:rPr lang="zh-CN" altLang="en-US"/>
              <a:t>的，一份是传统标量的</a:t>
            </a:r>
            <a:endParaRPr lang="zh-CN" altLang="en-US"/>
          </a:p>
          <a:p>
            <a:r>
              <a:rPr lang="zh-CN" altLang="en-US"/>
              <a:t>他在运行时检测</a:t>
            </a:r>
            <a:r>
              <a:rPr lang="en-US" altLang="zh-CN"/>
              <a:t> a, b </a:t>
            </a:r>
            <a:r>
              <a:rPr lang="zh-CN" altLang="en-US"/>
              <a:t>指针的差是否超过</a:t>
            </a:r>
            <a:r>
              <a:rPr lang="en-US" altLang="zh-CN"/>
              <a:t> 1024 </a:t>
            </a:r>
            <a:r>
              <a:rPr lang="zh-CN" altLang="en-US"/>
              <a:t>来判断是否有重叠现象。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如果没有重叠，则跳转到</a:t>
            </a:r>
            <a:r>
              <a:rPr lang="en-US" altLang="zh-CN"/>
              <a:t> SIMD </a:t>
            </a:r>
            <a:r>
              <a:rPr lang="zh-CN" altLang="en-US"/>
              <a:t>版本高效运行。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如果重叠，则跳转到标量版本低效运行，但至少不会错。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7635875" y="2465070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>
            <a:off x="7635875" y="483806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761480" y="3246120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875145" y="5656580"/>
            <a:ext cx="107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标量版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5" y="0"/>
            <a:ext cx="1400175" cy="146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2" grpId="0" animBg="1"/>
      <p:bldP spid="5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循环中的矢量化：解决指针别名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410845" y="1584325"/>
            <a:ext cx="7168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所以，让我们加上</a:t>
            </a:r>
            <a:r>
              <a:rPr lang="en-US" altLang="zh-CN"/>
              <a:t> __restrict </a:t>
            </a:r>
            <a:r>
              <a:rPr lang="zh-CN" altLang="en-US"/>
              <a:t>关键字，打消编译器的顾虑！</a:t>
            </a:r>
            <a:endParaRPr lang="zh-CN" altLang="en-US"/>
          </a:p>
          <a:p>
            <a:r>
              <a:rPr lang="zh-CN" altLang="en-US"/>
              <a:t>这下只需要生成一个</a:t>
            </a:r>
            <a:r>
              <a:rPr lang="en-US" altLang="zh-CN"/>
              <a:t> SIMD </a:t>
            </a:r>
            <a:r>
              <a:rPr lang="zh-CN" altLang="en-US"/>
              <a:t>版本了，没有了运行时判断重叠的焦虑。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9390" y="5012690"/>
            <a:ext cx="6915150" cy="14116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6005" y="1492250"/>
            <a:ext cx="4785995" cy="5365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05" y="0"/>
            <a:ext cx="1400175" cy="1485900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7114540" y="320992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40145" y="399097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</a:t>
            </a:r>
            <a:r>
              <a:rPr lang="en-US" altLang="zh-CN">
                <a:sym typeface="+mn-ea"/>
              </a:rPr>
              <a:t>OpenMP </a:t>
            </a:r>
            <a:r>
              <a:rPr lang="zh-CN" altLang="en-US">
                <a:sym typeface="+mn-ea"/>
              </a:rPr>
              <a:t>强制矢量化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14375" y="2523490"/>
            <a:ext cx="4893945" cy="18110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4375" y="1737360"/>
            <a:ext cx="482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除了可以用</a:t>
            </a:r>
            <a:r>
              <a:rPr lang="en-US" altLang="zh-CN"/>
              <a:t> __restrict </a:t>
            </a:r>
            <a:r>
              <a:rPr lang="zh-CN" altLang="en-US"/>
              <a:t>让编译器放心做</a:t>
            </a:r>
            <a:r>
              <a:rPr lang="en-US" altLang="zh-CN"/>
              <a:t> SIMD </a:t>
            </a:r>
            <a:r>
              <a:rPr lang="zh-CN" altLang="en-US"/>
              <a:t>优化外，还可以用</a:t>
            </a:r>
            <a:r>
              <a:rPr lang="en-US" altLang="zh-CN"/>
              <a:t> OpenMP </a:t>
            </a:r>
            <a:r>
              <a:rPr lang="zh-CN" altLang="en-US"/>
              <a:t>的这条指令：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14375" y="4547870"/>
            <a:ext cx="4822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来迫使编译器无视指针别名的问题，并启用</a:t>
            </a:r>
            <a:r>
              <a:rPr lang="en-US" altLang="zh-CN"/>
              <a:t> SIMD </a:t>
            </a:r>
            <a:r>
              <a:rPr lang="zh-CN" altLang="en-US"/>
              <a:t>优化。不过你得给编译器打开</a:t>
            </a:r>
            <a:r>
              <a:rPr lang="en-US" altLang="zh-CN"/>
              <a:t> -fopenmp </a:t>
            </a:r>
            <a:r>
              <a:rPr lang="zh-CN" altLang="en-US"/>
              <a:t>这个选项。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5469890"/>
            <a:ext cx="3227070" cy="4806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2215" y="258445"/>
            <a:ext cx="5899785" cy="659955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循环中的矢量化：编译器提示忽略指针别名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880" y="1825625"/>
            <a:ext cx="5716270" cy="4351655"/>
          </a:xfrm>
        </p:spPr>
        <p:txBody>
          <a:bodyPr/>
          <a:p>
            <a:r>
              <a:rPr lang="zh-CN" altLang="en-US">
                <a:sym typeface="+mn-ea"/>
              </a:rPr>
              <a:t>除了可以用</a:t>
            </a:r>
            <a:r>
              <a:rPr lang="en-US" altLang="zh-CN">
                <a:sym typeface="+mn-ea"/>
              </a:rPr>
              <a:t> __restrict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#pragma omp simd </a:t>
            </a:r>
            <a:r>
              <a:rPr lang="zh-CN" altLang="en-US">
                <a:sym typeface="+mn-ea"/>
              </a:rPr>
              <a:t>外，对于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编译器还可以用：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#pragma GCC ivdep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表示忽视下方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循环内可能的指针别名现象。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不同的编译器这个</a:t>
            </a:r>
            <a:r>
              <a:rPr lang="en-US" altLang="zh-CN">
                <a:sym typeface="+mn-ea"/>
              </a:rPr>
              <a:t> pragma </a:t>
            </a:r>
            <a:r>
              <a:rPr lang="zh-CN" altLang="en-US">
                <a:sym typeface="+mn-ea"/>
              </a:rPr>
              <a:t>指令不同，这里只是拿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举例，其他编译器请自行查找资料。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785" y="2991485"/>
            <a:ext cx="576516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296285"/>
            <a:ext cx="6763385" cy="20796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2775" y="635"/>
            <a:ext cx="5229225" cy="685736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6671310" y="1983740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13070" y="557847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乘法模式</a:t>
            </a:r>
            <a:endParaRPr lang="zh-CN"/>
          </a:p>
        </p:txBody>
      </p:sp>
      <p:sp>
        <p:nvSpPr>
          <p:cNvPr id="8" name="Left Brace 7"/>
          <p:cNvSpPr/>
          <p:nvPr/>
        </p:nvSpPr>
        <p:spPr>
          <a:xfrm>
            <a:off x="6671310" y="4572635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608320" y="290639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加法模式</a:t>
            </a:r>
            <a:endParaRPr lang="zh-CN"/>
          </a:p>
        </p:txBody>
      </p:sp>
      <p:sp>
        <p:nvSpPr>
          <p:cNvPr id="10" name="Text Box 9"/>
          <p:cNvSpPr txBox="1"/>
          <p:nvPr/>
        </p:nvSpPr>
        <p:spPr>
          <a:xfrm>
            <a:off x="930275" y="1839595"/>
            <a:ext cx="5466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这个案例中，作者的用意很明显，在</a:t>
            </a:r>
            <a:r>
              <a:rPr lang="en-US" altLang="zh-CN"/>
              <a:t> is_mul </a:t>
            </a:r>
            <a:r>
              <a:rPr lang="zh-CN" altLang="en-US"/>
              <a:t>为真时执行</a:t>
            </a:r>
            <a:r>
              <a:rPr lang="en-US" altLang="zh-CN"/>
              <a:t> a *= b</a:t>
            </a:r>
            <a:r>
              <a:rPr lang="zh-CN" altLang="en-US"/>
              <a:t>，否则执行</a:t>
            </a:r>
            <a:r>
              <a:rPr lang="en-US" altLang="zh-CN"/>
              <a:t> a += b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zh-CN" altLang="en-US" b="1"/>
              <a:t>有</a:t>
            </a:r>
            <a:r>
              <a:rPr lang="en-US" altLang="zh-CN" b="1"/>
              <a:t> if </a:t>
            </a:r>
            <a:r>
              <a:rPr lang="zh-CN" altLang="en-US" b="1"/>
              <a:t>分支的循环体是难以</a:t>
            </a:r>
            <a:r>
              <a:rPr lang="en-US" altLang="zh-CN" b="1"/>
              <a:t> SIMD </a:t>
            </a:r>
            <a:r>
              <a:rPr lang="zh-CN" altLang="en-US" b="1"/>
              <a:t>矢量化的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ldLvl="0" animBg="1"/>
      <p:bldP spid="9" grpId="0"/>
      <p:bldP spid="8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语句：挪到外面来（续）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920365" y="2061210"/>
            <a:ext cx="6634480" cy="2039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74700" y="1379855"/>
            <a:ext cx="1064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编译器看到</a:t>
            </a:r>
            <a:r>
              <a:rPr lang="en-US" altLang="zh-CN"/>
              <a:t> is_mul </a:t>
            </a:r>
            <a:r>
              <a:rPr lang="zh-CN" altLang="en-US"/>
              <a:t>是一个常量，于是把</a:t>
            </a:r>
            <a:r>
              <a:rPr lang="en-US" altLang="zh-CN"/>
              <a:t> if </a:t>
            </a:r>
            <a:r>
              <a:rPr lang="zh-CN" altLang="en-US"/>
              <a:t>分支判断挪到了</a:t>
            </a:r>
            <a:r>
              <a:rPr lang="en-US" altLang="zh-CN"/>
              <a:t> for </a:t>
            </a:r>
            <a:r>
              <a:rPr lang="zh-CN" altLang="en-US"/>
              <a:t>外面来。</a:t>
            </a:r>
            <a:endParaRPr lang="zh-CN" altLang="en-US"/>
          </a:p>
          <a:p>
            <a:r>
              <a:rPr lang="zh-CN" altLang="en-US"/>
              <a:t>相当于生成了两个版本，一个乘法，一个加法。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0365" y="4254500"/>
            <a:ext cx="6634480" cy="24352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58010" y="2790190"/>
            <a:ext cx="97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858010" y="5058410"/>
            <a:ext cx="93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95865" y="3505200"/>
            <a:ext cx="177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这样就可以自由地使用</a:t>
            </a:r>
            <a:r>
              <a:rPr lang="en-US" altLang="zh-CN"/>
              <a:t> SIMD </a:t>
            </a:r>
            <a:r>
              <a:rPr lang="zh-CN" altLang="en-US"/>
              <a:t>指令啦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循环中的不变量：挪到外面来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80440" y="1532890"/>
            <a:ext cx="4015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dt * dt </a:t>
            </a:r>
            <a:r>
              <a:rPr lang="zh-CN" altLang="en-US"/>
              <a:t>和当前</a:t>
            </a:r>
            <a:r>
              <a:rPr lang="en-US" altLang="zh-CN"/>
              <a:t> i </a:t>
            </a:r>
            <a:r>
              <a:rPr lang="zh-CN" altLang="en-US"/>
              <a:t>无关，因此可以移到循环体外，提前计算，避免重复计算。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729730" y="2188210"/>
            <a:ext cx="291465" cy="76898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50485" y="223901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提前算好</a:t>
            </a:r>
            <a:r>
              <a:rPr lang="en-US" altLang="zh-CN"/>
              <a:t> dt * dt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132080" y="3079750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32080" y="514731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448050"/>
            <a:ext cx="6939280" cy="1152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" y="5515610"/>
            <a:ext cx="6950075" cy="134239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1195" y="1489075"/>
            <a:ext cx="5170805" cy="536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挪到外面来：优化失败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990600" y="2128520"/>
            <a:ext cx="4950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然而只要去掉</a:t>
            </a:r>
            <a:r>
              <a:rPr lang="en-US" altLang="zh-CN"/>
              <a:t> (dt * dt) </a:t>
            </a:r>
            <a:r>
              <a:rPr lang="zh-CN" altLang="en-US"/>
              <a:t>的括号就会优化失败：</a:t>
            </a:r>
            <a:endParaRPr lang="zh-CN" altLang="en-US"/>
          </a:p>
          <a:p>
            <a:r>
              <a:rPr lang="zh-CN" altLang="en-US"/>
              <a:t>因为乘法是左结合的，就相当于</a:t>
            </a:r>
            <a:r>
              <a:rPr lang="en-US" altLang="zh-CN"/>
              <a:t> (b[i] * dt) * dt</a:t>
            </a:r>
            <a:endParaRPr lang="en-US" altLang="zh-CN"/>
          </a:p>
          <a:p>
            <a:r>
              <a:rPr lang="zh-CN" altLang="en-US"/>
              <a:t>编译器识别不到不变量，从而优化失败。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29005" y="5518785"/>
            <a:ext cx="4935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因此，要么帮编译器打上括号帮助他识别，要么手动提取不变量到循环体外。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665855"/>
            <a:ext cx="6685915" cy="124714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5925" y="381635"/>
            <a:ext cx="5426075" cy="64763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08020" y="4353560"/>
            <a:ext cx="776605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位，</a:t>
            </a:r>
            <a:r>
              <a:rPr lang="en-US" altLang="zh-CN"/>
              <a:t>16</a:t>
            </a:r>
            <a:r>
              <a:rPr lang="zh-CN" altLang="en-US"/>
              <a:t>位，</a:t>
            </a:r>
            <a:r>
              <a:rPr lang="en-US" altLang="zh-CN"/>
              <a:t>32</a:t>
            </a:r>
            <a:r>
              <a:rPr lang="zh-CN" altLang="en-US"/>
              <a:t>位，</a:t>
            </a:r>
            <a:r>
              <a:rPr lang="en-US" altLang="zh-CN"/>
              <a:t>64</a:t>
            </a:r>
            <a:r>
              <a:rPr lang="zh-CN" altLang="en-US"/>
              <a:t>位版本</a:t>
            </a:r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al, ax, eax, rax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99160" y="3406775"/>
            <a:ext cx="5038725" cy="199072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r15b, r15w, r15d, r15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06210" y="3954780"/>
            <a:ext cx="45148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调用不在另一个文件的函数：</a:t>
            </a:r>
            <a:r>
              <a:rPr lang="en-US" altLang="zh-CN"/>
              <a:t>SIMD </a:t>
            </a:r>
            <a:r>
              <a:rPr lang="zh-CN" altLang="en-US"/>
              <a:t>优化失败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1240" y="2813685"/>
            <a:ext cx="5114290" cy="20885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28785" y="-635"/>
            <a:ext cx="2863215" cy="68586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59815" y="1931670"/>
            <a:ext cx="6360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因为编译器看不到那个文件的</a:t>
            </a:r>
            <a:r>
              <a:rPr lang="en-US" altLang="zh-CN"/>
              <a:t> other </a:t>
            </a:r>
            <a:r>
              <a:rPr lang="zh-CN" altLang="en-US"/>
              <a:t>函数里是什么，哪怕</a:t>
            </a:r>
            <a:r>
              <a:rPr lang="en-US" altLang="zh-CN"/>
              <a:t> other </a:t>
            </a:r>
            <a:r>
              <a:rPr lang="zh-CN" altLang="en-US"/>
              <a:t>在定义他的文件里是个空函数，他也不敢优化掉。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解决方案：放在同一个文件里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985250" y="5715"/>
            <a:ext cx="3206750" cy="6852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745" y="2809240"/>
            <a:ext cx="5100320" cy="2362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795" y="1799590"/>
            <a:ext cx="5774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结论：避免在</a:t>
            </a:r>
            <a:r>
              <a:rPr lang="en-US" altLang="zh-CN"/>
              <a:t> for </a:t>
            </a:r>
            <a:r>
              <a:rPr lang="zh-CN" altLang="en-US"/>
              <a:t>循环体里调用外部函数，把他们移到同一个文件里，或者放在头文件声明为</a:t>
            </a:r>
            <a:r>
              <a:rPr lang="en-US" altLang="zh-CN"/>
              <a:t> static </a:t>
            </a:r>
            <a:r>
              <a:rPr lang="zh-CN" altLang="en-US"/>
              <a:t>函数。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757170" y="5652135"/>
            <a:ext cx="41662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将</a:t>
            </a:r>
            <a:r>
              <a:rPr lang="en-US" altLang="zh-CN">
                <a:sym typeface="+mn-ea"/>
              </a:rPr>
              <a:t> other </a:t>
            </a:r>
            <a:r>
              <a:rPr lang="zh-CN" altLang="en-US">
                <a:sym typeface="+mn-ea"/>
              </a:rPr>
              <a:t>放到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func </a:t>
            </a:r>
            <a:r>
              <a:rPr lang="zh-CN" altLang="en-US">
                <a:sym typeface="+mn-ea"/>
              </a:rPr>
              <a:t>同一个</a:t>
            </a:r>
            <a:r>
              <a:rPr lang="en-US" altLang="zh-CN">
                <a:sym typeface="+mn-ea"/>
              </a:rPr>
              <a:t> .cpp </a:t>
            </a:r>
            <a:r>
              <a:rPr lang="zh-CN" altLang="en-US">
                <a:sym typeface="+mn-ea"/>
              </a:rPr>
              <a:t>文件里，这样编译器看得到</a:t>
            </a:r>
            <a:r>
              <a:rPr lang="en-US" altLang="zh-CN">
                <a:sym typeface="+mn-ea"/>
              </a:rPr>
              <a:t> other </a:t>
            </a:r>
            <a:r>
              <a:rPr lang="zh-CN" altLang="en-US">
                <a:sym typeface="+mn-ea"/>
              </a:rPr>
              <a:t>的函数体，就可以内联化该函数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循环中的下标：随机访问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20370" y="3441065"/>
            <a:ext cx="5635625" cy="11201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59040" y="1799590"/>
            <a:ext cx="3934460" cy="44767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795" y="1799590"/>
            <a:ext cx="171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矢量化失败！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循环中的下标：跳跃访问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042795" y="1799590"/>
            <a:ext cx="3709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矢量化部分成功，但是非常艰难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09940" y="6985"/>
            <a:ext cx="3782060" cy="6851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7455" y="3996055"/>
            <a:ext cx="5965190" cy="1247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循环中的下标：连续访问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30530" y="3418205"/>
            <a:ext cx="5614670" cy="11658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3700" y="1856740"/>
            <a:ext cx="5069840" cy="42887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795" y="1799590"/>
            <a:ext cx="3709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矢量化大成功！</a:t>
            </a:r>
            <a:endParaRPr lang="zh-CN"/>
          </a:p>
        </p:txBody>
      </p:sp>
      <p:sp>
        <p:nvSpPr>
          <p:cNvPr id="8" name="Text Box 7"/>
          <p:cNvSpPr txBox="1"/>
          <p:nvPr/>
        </p:nvSpPr>
        <p:spPr>
          <a:xfrm>
            <a:off x="2130425" y="5267325"/>
            <a:ext cx="3416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结论：不管是编译器还是</a:t>
            </a:r>
            <a:r>
              <a:rPr lang="en-US" altLang="zh-CN"/>
              <a:t> CPU</a:t>
            </a:r>
            <a:r>
              <a:rPr lang="zh-CN" altLang="en-US"/>
              <a:t>，都喜欢</a:t>
            </a:r>
            <a:r>
              <a:rPr lang="zh-CN" altLang="en-US" b="1"/>
              <a:t>顺序</a:t>
            </a:r>
            <a:r>
              <a:rPr lang="zh-CN" altLang="en-US"/>
              <a:t>的</a:t>
            </a:r>
            <a:r>
              <a:rPr lang="zh-CN" altLang="en-US" b="1"/>
              <a:t>连续</a:t>
            </a:r>
            <a:r>
              <a:rPr lang="zh-CN" altLang="en-US"/>
              <a:t>访问。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为什么需要循环展开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4630" y="2151380"/>
            <a:ext cx="5181600" cy="369951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405" y="3343275"/>
            <a:ext cx="4908550" cy="13157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46405" y="1957070"/>
            <a:ext cx="5916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每次执行循环体</a:t>
            </a:r>
            <a:r>
              <a:rPr lang="en-US" altLang="zh-CN"/>
              <a:t> a[i] = 1</a:t>
            </a:r>
            <a:r>
              <a:rPr lang="zh-CN" altLang="en-US"/>
              <a:t>后，都要进行一次判断</a:t>
            </a:r>
            <a:r>
              <a:rPr lang="en-US" altLang="zh-CN"/>
              <a:t> i &lt; 1024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导致一部分时间花在判断是否结束循环，而不是循环体里。</a:t>
            </a:r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编译器指令：循环展开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2890" y="2042795"/>
            <a:ext cx="5298440" cy="41719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4815" y="2975610"/>
            <a:ext cx="4248150" cy="1457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3735" y="1819275"/>
            <a:ext cx="3750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en-US" altLang="zh-CN"/>
              <a:t> GCC </a:t>
            </a:r>
            <a:r>
              <a:rPr lang="zh-CN" altLang="en-US"/>
              <a:t>编译器，可以用</a:t>
            </a:r>
            <a:endParaRPr lang="zh-CN" altLang="en-US"/>
          </a:p>
          <a:p>
            <a:r>
              <a:rPr lang="en-US" altLang="zh-CN"/>
              <a:t>#pragma GCC unroll 4</a:t>
            </a:r>
            <a:endParaRPr lang="en-US" altLang="zh-CN"/>
          </a:p>
          <a:p>
            <a:r>
              <a:rPr lang="zh-CN" altLang="en-US"/>
              <a:t>表示把循环体展开为</a:t>
            </a:r>
            <a:r>
              <a:rPr lang="en-US" altLang="zh-CN"/>
              <a:t>4</a:t>
            </a:r>
            <a:r>
              <a:rPr lang="zh-CN" altLang="en-US"/>
              <a:t>个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5010150"/>
            <a:ext cx="4457700" cy="1847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03555" y="4641850"/>
            <a:ext cx="242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相当于：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479665" y="510540"/>
            <a:ext cx="3683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</a:t>
            </a:r>
            <a:r>
              <a:rPr lang="zh-CN" altLang="en-US" b="1"/>
              <a:t>小的循环体</a:t>
            </a:r>
            <a:r>
              <a:rPr lang="zh-CN" altLang="en-US"/>
              <a:t>进行</a:t>
            </a:r>
            <a:r>
              <a:rPr lang="en-US" altLang="zh-CN"/>
              <a:t> unroll </a:t>
            </a:r>
            <a:r>
              <a:rPr lang="zh-CN" altLang="en-US"/>
              <a:t>可能是划算的，但最好不要</a:t>
            </a:r>
            <a:r>
              <a:rPr lang="en-US" altLang="zh-CN"/>
              <a:t> unroll </a:t>
            </a:r>
            <a:r>
              <a:rPr lang="zh-CN" altLang="en-US"/>
              <a:t>大的循环体，否则会造成指令缓存的压力反而变慢！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321425" y="4109720"/>
            <a:ext cx="291465" cy="107505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23180" y="4273550"/>
            <a:ext cx="140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重复了四次</a:t>
            </a:r>
            <a:endParaRPr lang="zh-CN"/>
          </a:p>
        </p:txBody>
      </p:sp>
      <p:sp>
        <p:nvSpPr>
          <p:cNvPr id="10" name="Text Box 9"/>
          <p:cNvSpPr txBox="1"/>
          <p:nvPr/>
        </p:nvSpPr>
        <p:spPr>
          <a:xfrm>
            <a:off x="3068955" y="5598795"/>
            <a:ext cx="214249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不建议手动这样写，会妨碍编译器的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SIMD 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矢量化。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bldLvl="0" animBg="1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章：结构体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8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5505" y="2379345"/>
            <a:ext cx="4745990" cy="324358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720" y="-5080"/>
            <a:ext cx="5669280" cy="68630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623695" y="149987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成功</a:t>
            </a:r>
            <a:r>
              <a:rPr lang="en-US" altLang="zh-CN"/>
              <a:t> SIMD </a:t>
            </a:r>
            <a:r>
              <a:rPr lang="zh-CN" altLang="en-US"/>
              <a:t>矢量化！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12 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623695" y="1499870"/>
            <a:ext cx="385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矢量化失败，生成了标量的低效代码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48170" y="1382395"/>
            <a:ext cx="5243830" cy="547560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5195" y="2278380"/>
            <a:ext cx="5250180" cy="38131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82700" y="6212840"/>
            <a:ext cx="480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往</a:t>
            </a:r>
            <a:r>
              <a:rPr lang="en-US" altLang="zh-CN"/>
              <a:t> struct </a:t>
            </a:r>
            <a:r>
              <a:rPr lang="zh-CN" altLang="en-US"/>
              <a:t>里添加了个根本没有用到的</a:t>
            </a:r>
            <a:r>
              <a:rPr lang="en-US" altLang="zh-CN"/>
              <a:t> z</a:t>
            </a:r>
            <a:r>
              <a:rPr lang="zh-CN" altLang="en-US"/>
              <a:t>，却直接导致了优化失败！这是为什么？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AT&amp;T </a:t>
            </a:r>
            <a:r>
              <a:rPr lang="zh-CN" altLang="en-US"/>
              <a:t>汇编语言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5085" y="1370965"/>
            <a:ext cx="6639560" cy="52616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587365" y="584835"/>
            <a:ext cx="598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GCC </a:t>
            </a:r>
            <a:r>
              <a:rPr lang="zh-CN" altLang="en-US"/>
              <a:t>编译器所生成的汇编语言就属于这种</a:t>
            </a:r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添加一个辅助对齐的变量：对齐到</a:t>
            </a:r>
            <a:r>
              <a:rPr lang="en-US" altLang="zh-CN"/>
              <a:t> 16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5660" y="2065020"/>
            <a:ext cx="4804410" cy="38722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1645" y="635"/>
            <a:ext cx="4110355" cy="68573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0" y="1256665"/>
            <a:ext cx="5335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追加</a:t>
            </a:r>
            <a:r>
              <a:rPr lang="zh-CN" altLang="en-US"/>
              <a:t>了一个没有用的</a:t>
            </a:r>
            <a:r>
              <a:rPr lang="en-US" altLang="zh-CN"/>
              <a:t> 4 </a:t>
            </a:r>
            <a:r>
              <a:rPr lang="zh-CN" altLang="en-US"/>
              <a:t>字节变量，整个结构体变成</a:t>
            </a:r>
            <a:r>
              <a:rPr lang="en-US" altLang="zh-CN"/>
              <a:t> 16 </a:t>
            </a:r>
            <a:r>
              <a:rPr lang="zh-CN" altLang="en-US"/>
              <a:t>字节大小，矢量化反而成功了？？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057275" y="6049645"/>
            <a:ext cx="637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结论：计算机喜欢</a:t>
            </a:r>
            <a:r>
              <a:rPr lang="en-US" altLang="zh-CN"/>
              <a:t> 2 </a:t>
            </a:r>
            <a:r>
              <a:rPr lang="zh-CN" altLang="en-US"/>
              <a:t>的整数幂，</a:t>
            </a:r>
            <a:r>
              <a:rPr lang="en-US" altLang="zh-CN"/>
              <a:t>2, 4, 8, 16, 32, 64, 128...</a:t>
            </a:r>
            <a:endParaRPr lang="en-US" altLang="zh-CN"/>
          </a:p>
          <a:p>
            <a:r>
              <a:rPr lang="zh-CN" altLang="en-US"/>
              <a:t>结构体</a:t>
            </a:r>
            <a:r>
              <a:rPr lang="zh-CN" altLang="en-US" b="1"/>
              <a:t>大小若不是</a:t>
            </a:r>
            <a:r>
              <a:rPr lang="en-US" altLang="zh-CN" b="1"/>
              <a:t> 2 </a:t>
            </a:r>
            <a:r>
              <a:rPr lang="zh-CN" altLang="en-US" b="1"/>
              <a:t>的整数幂</a:t>
            </a:r>
            <a:r>
              <a:rPr lang="zh-CN" altLang="en-US"/>
              <a:t>，往往会</a:t>
            </a:r>
            <a:r>
              <a:rPr lang="zh-CN" altLang="en-US" b="1"/>
              <a:t>导致</a:t>
            </a:r>
            <a:r>
              <a:rPr lang="en-US" altLang="zh-CN" b="1"/>
              <a:t> SIMD </a:t>
            </a:r>
            <a:r>
              <a:rPr lang="zh-CN" altLang="en-US" b="1"/>
              <a:t>优化失败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新语法：</a:t>
            </a:r>
            <a:r>
              <a:rPr lang="en-US" altLang="zh-CN"/>
              <a:t>alignas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81785" y="2161540"/>
            <a:ext cx="4784090" cy="351726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3055" y="-635"/>
            <a:ext cx="4258945" cy="68586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44245" y="1348105"/>
            <a:ext cx="6682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 struct </a:t>
            </a:r>
            <a:r>
              <a:rPr lang="zh-CN" altLang="en-US"/>
              <a:t>后加上</a:t>
            </a:r>
            <a:r>
              <a:rPr lang="en-US" altLang="zh-CN"/>
              <a:t> alignas(</a:t>
            </a:r>
            <a:r>
              <a:rPr lang="zh-CN" altLang="en-US"/>
              <a:t>要对齐到的字节数</a:t>
            </a:r>
            <a:r>
              <a:rPr lang="en-US" altLang="zh-CN"/>
              <a:t>) </a:t>
            </a:r>
            <a:r>
              <a:rPr lang="zh-CN" altLang="en-US"/>
              <a:t>即可实现同样效果，就不需要手动写</a:t>
            </a:r>
            <a:r>
              <a:rPr lang="en-US" altLang="zh-CN"/>
              <a:t> padding </a:t>
            </a:r>
            <a:r>
              <a:rPr lang="zh-CN" altLang="en-US"/>
              <a:t>变量了。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18770" y="5659120"/>
            <a:ext cx="7614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那是不是所有结构体打上</a:t>
            </a:r>
            <a:r>
              <a:rPr lang="en-US" altLang="zh-CN"/>
              <a:t> alignas(16) </a:t>
            </a:r>
            <a:r>
              <a:rPr lang="zh-CN" altLang="en-US"/>
              <a:t>我的程序就会变快？</a:t>
            </a:r>
            <a:endParaRPr lang="zh-CN" altLang="en-US"/>
          </a:p>
          <a:p>
            <a:r>
              <a:rPr lang="zh-CN" altLang="en-US"/>
              <a:t>错了，</a:t>
            </a:r>
            <a:r>
              <a:rPr lang="zh-CN" altLang="en-US" b="1"/>
              <a:t>有可能不仅不变快，反而还变慢</a:t>
            </a:r>
            <a:r>
              <a:rPr lang="zh-CN" altLang="en-US"/>
              <a:t>！</a:t>
            </a:r>
            <a:r>
              <a:rPr lang="en-US" altLang="zh-CN"/>
              <a:t>SIMD </a:t>
            </a:r>
            <a:r>
              <a:rPr lang="zh-CN" altLang="en-US"/>
              <a:t>和缓存行对齐只是性能优化的一个点，又不是全部。还要考虑结构体变大会导致内存带宽的占用，对缓存的占用等一系列连锁反应，总之，要根据实际情况选择优化方案。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结构体的内存布局：</a:t>
            </a:r>
            <a:r>
              <a:rPr lang="en-US" altLang="zh-CN"/>
              <a:t>AOS </a:t>
            </a:r>
            <a:r>
              <a:rPr lang="zh-CN" altLang="en-US"/>
              <a:t>与</a:t>
            </a:r>
            <a:r>
              <a:rPr lang="en-US" altLang="zh-CN"/>
              <a:t> SOA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2585" y="1825625"/>
            <a:ext cx="613029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AOS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Array of Struct</a:t>
            </a:r>
            <a:r>
              <a:rPr lang="zh-CN" altLang="en-US">
                <a:sym typeface="+mn-ea"/>
              </a:rPr>
              <a:t>）单个对象的属性紧挨着存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xyzxyzxyzxyz</a:t>
            </a:r>
            <a:endParaRPr lang="zh-CN" altLang="en-US">
              <a:sym typeface="+mn-ea"/>
            </a:endParaRPr>
          </a:p>
          <a:p>
            <a:r>
              <a:rPr lang="en-US" altLang="zh-CN"/>
              <a:t>SOA</a:t>
            </a:r>
            <a:r>
              <a:rPr lang="zh-CN" altLang="en-US"/>
              <a:t>（</a:t>
            </a:r>
            <a:r>
              <a:rPr lang="en-US" altLang="zh-CN"/>
              <a:t>Struct of Array</a:t>
            </a:r>
            <a:r>
              <a:rPr lang="zh-CN" altLang="en-US"/>
              <a:t>）属性分离存储在多个数组</a:t>
            </a:r>
            <a:endParaRPr lang="zh-CN" altLang="en-US"/>
          </a:p>
          <a:p>
            <a:r>
              <a:rPr lang="en-US" altLang="zh-CN"/>
              <a:t>xxxxyyyyzzzz</a:t>
            </a:r>
            <a:endParaRPr lang="en-US" altLang="zh-CN"/>
          </a:p>
          <a:p>
            <a:r>
              <a:rPr lang="en-US" altLang="zh-CN"/>
              <a:t>AOS </a:t>
            </a:r>
            <a:r>
              <a:rPr lang="zh-CN" altLang="en-US"/>
              <a:t>必须对齐到</a:t>
            </a:r>
            <a:r>
              <a:rPr lang="en-US" altLang="zh-CN"/>
              <a:t> 2 </a:t>
            </a:r>
            <a:r>
              <a:rPr lang="zh-CN" altLang="en-US"/>
              <a:t>的幂才高效，</a:t>
            </a:r>
            <a:r>
              <a:rPr lang="en-US" altLang="zh-CN"/>
              <a:t>SOA </a:t>
            </a:r>
            <a:r>
              <a:rPr lang="zh-CN" altLang="en-US"/>
              <a:t>就不需要。</a:t>
            </a:r>
            <a:endParaRPr lang="zh-CN" altLang="en-US"/>
          </a:p>
          <a:p>
            <a:r>
              <a:rPr lang="en-US" altLang="zh-CN"/>
              <a:t>AOS </a:t>
            </a:r>
            <a:r>
              <a:rPr lang="zh-CN" altLang="en-US"/>
              <a:t>符合直觉，不一定要存储在数组这种线性结构，而</a:t>
            </a:r>
            <a:r>
              <a:rPr lang="en-US" altLang="zh-CN"/>
              <a:t> SOA </a:t>
            </a:r>
            <a:r>
              <a:rPr lang="zh-CN" altLang="en-US"/>
              <a:t>可能无法保证多个数组大小一致。</a:t>
            </a:r>
            <a:endParaRPr lang="zh-CN" altLang="en-US"/>
          </a:p>
          <a:p>
            <a:r>
              <a:rPr lang="en-US" altLang="zh-CN"/>
              <a:t>SOA </a:t>
            </a:r>
            <a:r>
              <a:rPr lang="zh-CN" altLang="en-US"/>
              <a:t>不符合直觉，但通常是更高效的！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3050" y="2066925"/>
            <a:ext cx="5165090" cy="386842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AOS</a:t>
            </a:r>
            <a:r>
              <a:rPr lang="zh-CN" altLang="en-US"/>
              <a:t>：</a:t>
            </a:r>
            <a:r>
              <a:rPr lang="zh-CN"/>
              <a:t>紧凑存储多个属性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5840" y="2307590"/>
            <a:ext cx="4465320" cy="338709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7235" y="1447800"/>
            <a:ext cx="5509895" cy="51079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14185" y="97218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矢量化失败！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593215" y="1447800"/>
            <a:ext cx="329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符合一般面向对象编程</a:t>
            </a:r>
            <a:r>
              <a:rPr lang="en-US" altLang="zh-CN"/>
              <a:t> (OOP) </a:t>
            </a:r>
            <a:r>
              <a:rPr lang="zh-CN" altLang="en-US"/>
              <a:t>的习惯，但常常不利于性能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SOA</a:t>
            </a:r>
            <a:r>
              <a:rPr lang="zh-CN" altLang="en-US"/>
              <a:t>：</a:t>
            </a:r>
            <a:r>
              <a:rPr lang="zh-CN"/>
              <a:t>分离存储多个属性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3455" y="2298700"/>
            <a:ext cx="4530090" cy="340550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45" y="1830705"/>
            <a:ext cx="4359910" cy="43402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814820" y="136080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675130" y="1216660"/>
            <a:ext cx="3290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不符合面向对象编程</a:t>
            </a:r>
            <a:r>
              <a:rPr lang="en-US" altLang="zh-CN"/>
              <a:t> (OOP) </a:t>
            </a:r>
            <a:r>
              <a:rPr lang="zh-CN" altLang="en-US"/>
              <a:t>的习惯，但常常有利于性能。又称之为面向数据编程</a:t>
            </a:r>
            <a:r>
              <a:rPr lang="en-US" altLang="zh-CN"/>
              <a:t> (DOP)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AOSOA</a:t>
            </a:r>
            <a:r>
              <a:rPr lang="zh-CN" altLang="en-US"/>
              <a:t>：中间方案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85495" y="2098675"/>
            <a:ext cx="4906010" cy="3804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285" y="1825625"/>
            <a:ext cx="4709160" cy="4351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722110" y="1360170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290320" y="1299210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4 </a:t>
            </a:r>
            <a:r>
              <a:rPr lang="zh-CN" altLang="en-US"/>
              <a:t>个对象一组打包成</a:t>
            </a:r>
            <a:r>
              <a:rPr lang="en-US" altLang="zh-CN"/>
              <a:t> SOA</a:t>
            </a:r>
            <a:r>
              <a:rPr lang="zh-CN" altLang="en-US"/>
              <a:t>，再用一个</a:t>
            </a:r>
            <a:r>
              <a:rPr lang="en-US" altLang="zh-CN"/>
              <a:t> n / 4 </a:t>
            </a:r>
            <a:r>
              <a:rPr lang="zh-CN" altLang="en-US"/>
              <a:t>大小的数组存储为</a:t>
            </a:r>
            <a:r>
              <a:rPr lang="en-US" altLang="zh-CN"/>
              <a:t> AOS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585210" y="19304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优点：</a:t>
            </a:r>
            <a:r>
              <a:rPr lang="en-US" altLang="zh-CN">
                <a:sym typeface="+mn-ea"/>
              </a:rPr>
              <a:t>SOA </a:t>
            </a:r>
            <a:r>
              <a:rPr lang="zh-CN" altLang="en-US">
                <a:sym typeface="+mn-ea"/>
              </a:rPr>
              <a:t>便于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优化；</a:t>
            </a:r>
            <a:r>
              <a:rPr lang="en-US" altLang="zh-CN">
                <a:sym typeface="+mn-ea"/>
              </a:rPr>
              <a:t>AOS </a:t>
            </a:r>
            <a:r>
              <a:rPr lang="zh-CN" altLang="en-US">
                <a:sym typeface="+mn-ea"/>
              </a:rPr>
              <a:t>便于存储在传统容器；</a:t>
            </a:r>
            <a:r>
              <a:rPr lang="en-US" altLang="zh-CN">
                <a:sym typeface="+mn-ea"/>
              </a:rPr>
              <a:t>AOSOA </a:t>
            </a:r>
            <a:r>
              <a:rPr lang="zh-CN" altLang="en-US">
                <a:sym typeface="+mn-ea"/>
              </a:rPr>
              <a:t>两者得兼！是王鑫磊的最爱。</a:t>
            </a:r>
            <a:endParaRPr lang="en-US" altLang="zh-CN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593330" y="193040"/>
            <a:ext cx="4415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缺点：需要两层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循环，不利于随机访问；需要数组大小是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的整数倍，不过可以用边界特判法解决。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测试一下加速了多少倍？</a:t>
            </a:r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4" name="Content Placeholder 6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6739890" y="2615565"/>
            <a:ext cx="4047490" cy="3574415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5835" y="2835275"/>
            <a:ext cx="4905375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</a:t>
            </a:r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47382" y="1982470"/>
            <a:ext cx="4165200" cy="3811588"/>
          </a:xfrm>
        </p:spPr>
        <p:txBody>
          <a:bodyPr/>
          <a:p>
            <a:r>
              <a:rPr lang="en-US"/>
              <a:t>SOA +</a:t>
            </a:r>
            <a:r>
              <a:rPr lang="en-US" altLang="zh-CN"/>
              <a:t> </a:t>
            </a:r>
            <a:r>
              <a:rPr lang="en-US"/>
              <a:t>unroll </a:t>
            </a:r>
            <a:r>
              <a:rPr lang="zh-CN" altLang="en-US"/>
              <a:t>的方案，比优化前</a:t>
            </a:r>
            <a:r>
              <a:rPr lang="zh-CN" altLang="en-US" b="1"/>
              <a:t>快了</a:t>
            </a:r>
            <a:r>
              <a:rPr lang="en-US" altLang="zh-CN" b="1"/>
              <a:t> 5 </a:t>
            </a:r>
            <a:r>
              <a:rPr lang="zh-CN" altLang="en-US" b="1"/>
              <a:t>倍</a:t>
            </a:r>
            <a:r>
              <a:rPr lang="zh-CN" altLang="en-US"/>
              <a:t>！</a:t>
            </a:r>
            <a:endParaRPr lang="zh-CN" altLang="en-US"/>
          </a:p>
          <a:p>
            <a:r>
              <a:rPr lang="zh-CN" altLang="en-US"/>
              <a:t>并行情况下最快的也是</a:t>
            </a:r>
            <a:r>
              <a:rPr lang="en-US" altLang="zh-CN"/>
              <a:t> SOA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单线程的</a:t>
            </a:r>
            <a:r>
              <a:rPr lang="en-US" altLang="zh-CN"/>
              <a:t> SOA + unroll </a:t>
            </a:r>
            <a:r>
              <a:rPr lang="zh-CN" altLang="en-US"/>
              <a:t>甚至略微</a:t>
            </a:r>
            <a:r>
              <a:rPr lang="zh-CN" altLang="en-US"/>
              <a:t>超过了并行版的</a:t>
            </a:r>
            <a:r>
              <a:rPr lang="en-US" altLang="zh-CN"/>
              <a:t> AOS</a:t>
            </a:r>
            <a:r>
              <a:rPr lang="zh-CN" altLang="en-US"/>
              <a:t>！可见</a:t>
            </a:r>
            <a:r>
              <a:rPr lang="en-US" altLang="zh-CN"/>
              <a:t> OpenMP </a:t>
            </a:r>
            <a:r>
              <a:rPr lang="zh-CN" altLang="en-US"/>
              <a:t>并非万能膏药，单线程的程序认真优化后一样打败无脑并行。</a:t>
            </a:r>
            <a:endParaRPr lang="en-US" altLang="zh-CN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4140" y="1285240"/>
            <a:ext cx="6466205" cy="4509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955"/>
            <a:ext cx="2316480" cy="2265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1820" y="479298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93190" y="6360795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00835" y="531114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5864860" y="357505"/>
            <a:ext cx="561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r>
              <a:rPr lang="en-US" altLang="zh-CN"/>
              <a:t>SOA </a:t>
            </a:r>
            <a:r>
              <a:rPr lang="zh-CN" altLang="en-US"/>
              <a:t>是针对这个案例最高效的数据排布格式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STL</a:t>
            </a:r>
            <a:r>
              <a:rPr lang="zh-CN" altLang="en-US"/>
              <a:t>容器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std::vector</a:t>
            </a:r>
            <a:r>
              <a:rPr lang="zh-CN" altLang="en-US">
                <a:sym typeface="+mn-ea"/>
              </a:rPr>
              <a:t>：也有指针别名问题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0" y="2794000"/>
            <a:ext cx="4710430" cy="241427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2740" y="1355090"/>
            <a:ext cx="3779520" cy="5293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返回值：通过</a:t>
            </a:r>
            <a:r>
              <a:rPr lang="en-US" altLang="zh-CN"/>
              <a:t> eax </a:t>
            </a:r>
            <a:r>
              <a:rPr lang="zh-CN" altLang="en-US"/>
              <a:t>传出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70075" y="3444875"/>
            <a:ext cx="2736850" cy="111252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3030" y="2691130"/>
            <a:ext cx="4217670" cy="2620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35165" y="1444625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movl $42,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= 42;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__restrict</a:t>
            </a:r>
            <a:r>
              <a:rPr lang="zh-CN" altLang="en-US">
                <a:sym typeface="+mn-ea"/>
              </a:rPr>
              <a:t>：能否用于</a:t>
            </a:r>
            <a:r>
              <a:rPr lang="en-US" altLang="zh-CN">
                <a:sym typeface="+mn-ea"/>
              </a:rPr>
              <a:t> std::vector</a:t>
            </a:r>
            <a:r>
              <a:rPr lang="zh-CN" altLang="en-US">
                <a:sym typeface="+mn-ea"/>
              </a:rPr>
              <a:t>？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19100" y="2868930"/>
            <a:ext cx="5638165" cy="22644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8910" y="1407795"/>
            <a:ext cx="4106545" cy="51879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96670" y="1829435"/>
            <a:ext cx="3699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没用！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</a:t>
            </a:r>
            <a:r>
              <a:rPr lang="en-US" altLang="zh-CN"/>
              <a:t>pragma omp simd </a:t>
            </a:r>
            <a:r>
              <a:rPr lang="zh-CN" altLang="en-US"/>
              <a:t>或</a:t>
            </a:r>
            <a:r>
              <a:rPr lang="en-US" altLang="zh-CN"/>
              <a:t> pragma GCC ivdep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6110" y="2689225"/>
            <a:ext cx="5223510" cy="26238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6785" y="2696845"/>
            <a:ext cx="5091430" cy="26085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618230" y="1420495"/>
            <a:ext cx="4956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C/C++ </a:t>
            </a:r>
            <a:r>
              <a:rPr lang="zh-CN" altLang="en-US"/>
              <a:t>的缺点：指针的自由度过高，允许多个</a:t>
            </a:r>
            <a:r>
              <a:rPr lang="en-US" altLang="zh-CN"/>
              <a:t> immutable reference </a:t>
            </a:r>
            <a:r>
              <a:rPr lang="zh-CN" altLang="en-US"/>
              <a:t>指向同一个对象，而</a:t>
            </a:r>
            <a:r>
              <a:rPr lang="en-US" altLang="zh-CN"/>
              <a:t> Rust </a:t>
            </a:r>
            <a:r>
              <a:rPr lang="zh-CN" altLang="en-US"/>
              <a:t>从语法层面禁止，从而让编译器放心大胆优化。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617595" y="5594350"/>
            <a:ext cx="4956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为什么标准委员会不改进一下？因为一旦放弃兼容，就等于抛弃所有历史遗产的全新语言，就和</a:t>
            </a:r>
            <a:r>
              <a:rPr lang="en-US" altLang="zh-CN"/>
              <a:t> Rust </a:t>
            </a:r>
            <a:r>
              <a:rPr lang="zh-CN" altLang="en-US"/>
              <a:t>无异，从而没有任何理由再学习</a:t>
            </a:r>
            <a:r>
              <a:rPr lang="en-US" altLang="zh-CN"/>
              <a:t> C++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std::vector</a:t>
            </a:r>
            <a:r>
              <a:rPr lang="zh-CN" altLang="en-US"/>
              <a:t>：也能实现</a:t>
            </a:r>
            <a:r>
              <a:rPr lang="en-US" altLang="zh-CN"/>
              <a:t> SOA</a:t>
            </a:r>
            <a:r>
              <a:rPr lang="zh-CN" altLang="en-US"/>
              <a:t>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884805"/>
            <a:ext cx="5010785" cy="24269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7700" y="2525395"/>
            <a:ext cx="300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</a:t>
            </a:r>
            <a:r>
              <a:rPr lang="en-US" altLang="zh-CN"/>
              <a:t>(AOS)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9055" y="2893695"/>
            <a:ext cx="5201285" cy="24180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409055" y="2525395"/>
            <a:ext cx="300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</a:t>
            </a:r>
            <a:r>
              <a:rPr lang="en-US" altLang="zh-CN"/>
              <a:t>(SOA)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523355" y="5432425"/>
            <a:ext cx="5086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不过，请保证</a:t>
            </a:r>
            <a:r>
              <a:rPr lang="en-US" altLang="zh-CN"/>
              <a:t> x, y, z </a:t>
            </a:r>
            <a:r>
              <a:rPr lang="zh-CN" altLang="en-US"/>
              <a:t>三个</a:t>
            </a:r>
            <a:r>
              <a:rPr lang="en-US" altLang="zh-CN"/>
              <a:t> vector </a:t>
            </a:r>
            <a:r>
              <a:rPr lang="zh-CN" altLang="en-US"/>
              <a:t>是同样大小！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章：数学运算</a:t>
            </a:r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数学优化：除法变乘法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0225" y="3371215"/>
            <a:ext cx="5416550" cy="12598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1565" y="2792095"/>
            <a:ext cx="4800600" cy="24180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390650" y="2385060"/>
            <a:ext cx="4561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相当于变成了</a:t>
            </a:r>
            <a:r>
              <a:rPr lang="en-US" altLang="zh-CN"/>
              <a:t> a * 0.5f</a:t>
            </a:r>
            <a:endParaRPr lang="en-US" altLang="zh-CN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编译器放弃的优化：分离公共除数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8735" y="2175510"/>
            <a:ext cx="4366260" cy="365188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4050" y="3447415"/>
            <a:ext cx="5167630" cy="110744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369060" y="1910080"/>
            <a:ext cx="460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为什么放弃优化？因为编译器害怕</a:t>
            </a:r>
            <a:r>
              <a:rPr lang="en-US" altLang="zh-CN"/>
              <a:t> b = 0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：手动优化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09270" y="3282950"/>
            <a:ext cx="5457825" cy="14363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2184400"/>
            <a:ext cx="4135120" cy="36341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16990" y="2184400"/>
            <a:ext cx="3843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乘法比除法更快！提前计算好</a:t>
            </a:r>
            <a:r>
              <a:rPr lang="en-US" altLang="zh-CN"/>
              <a:t> b </a:t>
            </a:r>
            <a:r>
              <a:rPr lang="zh-CN" altLang="en-US"/>
              <a:t>的倒数避免重复求除法。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-ffast-math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81635" y="3362325"/>
            <a:ext cx="5713730" cy="12782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0640" y="2117090"/>
            <a:ext cx="4362450" cy="3768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00" y="617220"/>
            <a:ext cx="3378835" cy="3149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136650" y="1584325"/>
            <a:ext cx="46596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-ffast-math </a:t>
            </a:r>
            <a:r>
              <a:rPr lang="zh-CN" altLang="en-US"/>
              <a:t>选项让</a:t>
            </a:r>
            <a:r>
              <a:rPr lang="en-US" altLang="zh-CN"/>
              <a:t> GCC </a:t>
            </a:r>
            <a:r>
              <a:rPr lang="zh-CN" altLang="en-US"/>
              <a:t>更大胆地尝试浮点运算的优化，有时能带来</a:t>
            </a:r>
            <a:r>
              <a:rPr lang="en-US" altLang="zh-CN"/>
              <a:t> 2 </a:t>
            </a:r>
            <a:r>
              <a:rPr lang="zh-CN" altLang="en-US"/>
              <a:t>倍左右的提升。作为代价，他对</a:t>
            </a:r>
            <a:r>
              <a:rPr lang="en-US" altLang="zh-CN"/>
              <a:t> NaN </a:t>
            </a:r>
            <a:r>
              <a:rPr lang="zh-CN" altLang="en-US"/>
              <a:t>和无穷大的处理，可能会和</a:t>
            </a:r>
            <a:r>
              <a:rPr lang="en-US" altLang="zh-CN"/>
              <a:t> IEEE </a:t>
            </a:r>
            <a:r>
              <a:rPr lang="zh-CN" altLang="en-US">
                <a:sym typeface="+mn-ea"/>
              </a:rPr>
              <a:t>标准</a:t>
            </a:r>
            <a:r>
              <a:rPr lang="zh-CN" altLang="en-US"/>
              <a:t>（腐朽的）规定的不一致。</a:t>
            </a:r>
            <a:endParaRPr lang="zh-CN" altLang="en-US"/>
          </a:p>
          <a:p>
            <a:r>
              <a:rPr lang="zh-CN" altLang="en-US"/>
              <a:t>如果你能保证，程序中永远不会出现</a:t>
            </a:r>
            <a:r>
              <a:rPr lang="en-US" altLang="zh-CN"/>
              <a:t> NaN </a:t>
            </a:r>
            <a:r>
              <a:rPr lang="zh-CN" altLang="en-US"/>
              <a:t>和无穷大，那么可以放心打开</a:t>
            </a:r>
            <a:r>
              <a:rPr lang="en-US" altLang="zh-CN"/>
              <a:t> -ffast-math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数学函数</a:t>
            </a:r>
            <a:r>
              <a:rPr lang="zh-CN" altLang="en-US"/>
              <a:t>请加</a:t>
            </a:r>
            <a:r>
              <a:rPr lang="en-US" altLang="zh-CN"/>
              <a:t> std:: </a:t>
            </a:r>
            <a:r>
              <a:rPr lang="zh-CN" altLang="en-US"/>
              <a:t>前缀！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94815"/>
            <a:ext cx="5335905" cy="4758055"/>
          </a:xfrm>
        </p:spPr>
        <p:txBody>
          <a:bodyPr>
            <a:normAutofit lnSpcReduction="20000"/>
          </a:bodyPr>
          <a:p>
            <a:r>
              <a:rPr lang="en-US"/>
              <a:t>sqrt </a:t>
            </a:r>
            <a:r>
              <a:rPr lang="zh-CN" altLang="en-US"/>
              <a:t>只接受</a:t>
            </a:r>
            <a:r>
              <a:rPr lang="en-US" altLang="zh-CN"/>
              <a:t> double</a:t>
            </a:r>
            <a:endParaRPr lang="en-US" altLang="zh-CN"/>
          </a:p>
          <a:p>
            <a:r>
              <a:rPr lang="en-US" altLang="zh-CN"/>
              <a:t>sqrtf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/>
              <a:t> float</a:t>
            </a:r>
            <a:endParaRPr lang="zh-CN" altLang="en-US"/>
          </a:p>
          <a:p>
            <a:r>
              <a:rPr lang="en-US" altLang="zh-CN" b="1"/>
              <a:t>std::sqrt</a:t>
            </a:r>
            <a:r>
              <a:rPr lang="en-US" altLang="zh-CN"/>
              <a:t> </a:t>
            </a:r>
            <a:r>
              <a:rPr lang="zh-CN" altLang="en-US"/>
              <a:t>重载了</a:t>
            </a:r>
            <a:r>
              <a:rPr lang="en-US" altLang="zh-CN"/>
              <a:t> double </a:t>
            </a:r>
            <a:r>
              <a:rPr lang="zh-CN" altLang="en-US"/>
              <a:t>和</a:t>
            </a:r>
            <a:r>
              <a:rPr lang="en-US" altLang="zh-CN"/>
              <a:t> float</a:t>
            </a:r>
            <a:r>
              <a:rPr lang="zh-CN" altLang="en-US">
                <a:sym typeface="+mn-ea"/>
              </a:rPr>
              <a:t>（推荐）</a:t>
            </a:r>
            <a:endParaRPr lang="zh-CN" altLang="en-US"/>
          </a:p>
          <a:p>
            <a:r>
              <a:rPr lang="en-US" altLang="zh-CN"/>
              <a:t>abs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/>
              <a:t> int</a:t>
            </a:r>
            <a:endParaRPr lang="zh-CN" altLang="en-US"/>
          </a:p>
          <a:p>
            <a:r>
              <a:rPr lang="en-US" altLang="zh-CN"/>
              <a:t>fabs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>
                <a:sym typeface="+mn-ea"/>
              </a:rPr>
              <a:t> double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fabsf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>
                <a:sym typeface="+mn-ea"/>
              </a:rPr>
              <a:t> float</a:t>
            </a:r>
            <a:endParaRPr lang="en-US" altLang="zh-CN">
              <a:sym typeface="+mn-ea"/>
            </a:endParaRPr>
          </a:p>
          <a:p>
            <a:r>
              <a:rPr lang="en-US" altLang="zh-CN" b="1">
                <a:sym typeface="+mn-ea"/>
              </a:rPr>
              <a:t>std::abs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重载了</a:t>
            </a:r>
            <a:r>
              <a:rPr lang="en-US" altLang="zh-CN">
                <a:sym typeface="+mn-ea"/>
              </a:rPr>
              <a:t> int, double, float</a:t>
            </a:r>
            <a:r>
              <a:rPr lang="zh-CN" altLang="en-US">
                <a:sym typeface="+mn-ea"/>
              </a:rPr>
              <a:t>（推荐）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总之，请勿用全局的数学函数，他们是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语言的遗产。始终用</a:t>
            </a:r>
            <a:r>
              <a:rPr lang="en-US" altLang="zh-CN">
                <a:sym typeface="+mn-ea"/>
              </a:rPr>
              <a:t> std::sin, std::pow </a:t>
            </a:r>
            <a:r>
              <a:rPr lang="zh-CN" altLang="en-US">
                <a:sym typeface="+mn-ea"/>
              </a:rPr>
              <a:t>等。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443855" y="598805"/>
            <a:ext cx="609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abs(1.4f) = 1</a:t>
            </a:r>
            <a:r>
              <a:rPr lang="zh-CN" altLang="en-US"/>
              <a:t>，因为</a:t>
            </a:r>
            <a:r>
              <a:rPr lang="en-US" altLang="zh-CN"/>
              <a:t> abs </a:t>
            </a:r>
            <a:r>
              <a:rPr lang="zh-CN" altLang="en-US"/>
              <a:t>是个参数类型为</a:t>
            </a:r>
            <a:r>
              <a:rPr lang="en-US" altLang="zh-CN"/>
              <a:t> int 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为了避免这种麻烦，请用安全的</a:t>
            </a:r>
            <a:r>
              <a:rPr lang="en-US" altLang="zh-CN"/>
              <a:t> std::abs(1.4f) = 1.4f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34685" y="2986405"/>
            <a:ext cx="6457315" cy="217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开启前：</a:t>
            </a:r>
            <a:r>
              <a:rPr lang="en-US">
                <a:sym typeface="+mn-ea"/>
              </a:rPr>
              <a:t>sqrt </a:t>
            </a:r>
            <a:r>
              <a:rPr lang="zh-CN" altLang="en-US">
                <a:sym typeface="+mn-ea"/>
              </a:rPr>
              <a:t>矢量化失败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5220" y="782955"/>
            <a:ext cx="2965450" cy="57086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0710" y="3217545"/>
            <a:ext cx="5274310" cy="1567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895590" y="3939540"/>
            <a:ext cx="618490" cy="0"/>
          </a:xfrm>
          <a:prstGeom prst="line">
            <a:avLst/>
          </a:prstGeom>
          <a:ln w="25400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10781</Words>
  <Application>WPS Presentation</Application>
  <PresentationFormat>宽屏</PresentationFormat>
  <Paragraphs>696</Paragraphs>
  <Slides>108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23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Noto Looped Thai UI Black</vt:lpstr>
      <vt:lpstr>Adobe Helvetica</vt:lpstr>
      <vt:lpstr>Cantarell</vt:lpstr>
      <vt:lpstr>Adobe New Century Schoolbook</vt:lpstr>
      <vt:lpstr>Office Theme</vt:lpstr>
      <vt:lpstr>C/C++编译器中的自动优化</vt:lpstr>
      <vt:lpstr>高性能并行编程与优化 - 课程大纲</vt:lpstr>
      <vt:lpstr>第0章：汇编语言</vt:lpstr>
      <vt:lpstr>x64 架构下的寄存器模型</vt:lpstr>
      <vt:lpstr>通用寄存器：32 位时代</vt:lpstr>
      <vt:lpstr>通用寄存器：64 位时代</vt:lpstr>
      <vt:lpstr>8位，16位，32位，64位版本</vt:lpstr>
      <vt:lpstr>PowerPoint 演示文稿</vt:lpstr>
      <vt:lpstr>返回值：通过 eax 传出</vt:lpstr>
      <vt:lpstr>前6个参数：分别通过 edi，esi，edx，ecx，r8d，r9d 传入</vt:lpstr>
      <vt:lpstr>开启优化：-O3</vt:lpstr>
      <vt:lpstr>32位乘法运算：imull</vt:lpstr>
      <vt:lpstr>64位乘法运算：imulq</vt:lpstr>
      <vt:lpstr>整数加法：被优化成 leal 了</vt:lpstr>
      <vt:lpstr>整数加常数乘整数：都可以被优化成 leal</vt:lpstr>
      <vt:lpstr>指针访问对象：线性访问地址</vt:lpstr>
      <vt:lpstr>指针的索引：尽量用 size_t</vt:lpstr>
      <vt:lpstr>浮点作为参数和返回：xmm 系列寄存器</vt:lpstr>
      <vt:lpstr>什么是 xmm 系列寄存器？</vt:lpstr>
      <vt:lpstr>addss 是什么意思？</vt:lpstr>
      <vt:lpstr>为什么需要 SIMD？单个指令处理四个数据</vt:lpstr>
      <vt:lpstr>第1章：化简</vt:lpstr>
      <vt:lpstr>编译器优化：代数化简</vt:lpstr>
      <vt:lpstr>编译器优化：常量折叠</vt:lpstr>
      <vt:lpstr>编译器优化：举个例子</vt:lpstr>
      <vt:lpstr>编译器优化：我毕竟不是万能的</vt:lpstr>
      <vt:lpstr>造成 new/delete 的容器：我是说，内存分配在堆上的容器</vt:lpstr>
      <vt:lpstr>那改用 array 试试？</vt:lpstr>
      <vt:lpstr>那改用手写的 reduce？</vt:lpstr>
      <vt:lpstr>那改小到 10？成功了！</vt:lpstr>
      <vt:lpstr>constexpr：强迫编译器在编译期求值</vt:lpstr>
      <vt:lpstr>constexpr：强迫编译器在编译期求值（续）</vt:lpstr>
      <vt:lpstr>第2章：内联</vt:lpstr>
      <vt:lpstr>调用外部函数：call 指令</vt:lpstr>
      <vt:lpstr>编译器优化：call 变 jmp</vt:lpstr>
      <vt:lpstr>多个函数定义在同一个文件中</vt:lpstr>
      <vt:lpstr>编译器优化：内联化</vt:lpstr>
      <vt:lpstr>局部可见函数：static</vt:lpstr>
      <vt:lpstr>inline 关键字？不需要！</vt:lpstr>
      <vt:lpstr>“大厂面试官”笑话</vt:lpstr>
      <vt:lpstr>第3章：指针</vt:lpstr>
      <vt:lpstr>编译器傻了吗？</vt:lpstr>
      <vt:lpstr>指针别名现象（pointer aliasing）</vt:lpstr>
      <vt:lpstr>告诉编译器别怕指针别名：__restrict 关键字</vt:lpstr>
      <vt:lpstr>__restrict 关键字：只需加在非 const 的即可</vt:lpstr>
      <vt:lpstr>禁止优化：volatile</vt:lpstr>
      <vt:lpstr>注意一下区别</vt:lpstr>
      <vt:lpstr>编译器优化：合并写入</vt:lpstr>
      <vt:lpstr>合并写入：不能跳跃</vt:lpstr>
      <vt:lpstr>第4章：矢量化</vt:lpstr>
      <vt:lpstr>更宽的合并写入：矢量化指令（SIMD）</vt:lpstr>
      <vt:lpstr>SIMD 指令：敢不敢再宽一点？</vt:lpstr>
      <vt:lpstr>让编译器自动检测当前硬件支持的指令集</vt:lpstr>
      <vt:lpstr>数组清零：自动调用标准库的 memset</vt:lpstr>
      <vt:lpstr>从 0 到 1024 填充：SIMD 加速</vt:lpstr>
      <vt:lpstr>从 0 到 1024 填充：SIMD 加速（续）</vt:lpstr>
      <vt:lpstr>如果不是 4 的倍数？边界特判法</vt:lpstr>
      <vt:lpstr>n 总是 4 的倍数？避免边界特判</vt:lpstr>
      <vt:lpstr>假定指针是 16 字节对齐的：assume_aligned</vt:lpstr>
      <vt:lpstr>数组求和：reduction 的优化</vt:lpstr>
      <vt:lpstr>第5章：循环</vt:lpstr>
      <vt:lpstr>循环中的矢量化：还在伺候指针别名</vt:lpstr>
      <vt:lpstr>循环中的矢量化：解决指针别名</vt:lpstr>
      <vt:lpstr>循环中的矢量化：OpenMP 强制矢量化</vt:lpstr>
      <vt:lpstr>循环中的矢量化：编译器提示忽略指针别名</vt:lpstr>
      <vt:lpstr>循环中的 if 语句：挪到外面来</vt:lpstr>
      <vt:lpstr>循环中的 if 语句：挪到外面来（续）</vt:lpstr>
      <vt:lpstr>循环中的不变量：挪到外面来</vt:lpstr>
      <vt:lpstr>挪到外面来：优化失败</vt:lpstr>
      <vt:lpstr>PowerPoint 演示文稿</vt:lpstr>
      <vt:lpstr>PowerPoint 演示文稿</vt:lpstr>
      <vt:lpstr>PowerPoint 演示文稿</vt:lpstr>
      <vt:lpstr>循环中的下标：随机访问</vt:lpstr>
      <vt:lpstr>PowerPoint 演示文稿</vt:lpstr>
      <vt:lpstr>为什么需要循环展开</vt:lpstr>
      <vt:lpstr>编译器指令：循环展开</vt:lpstr>
      <vt:lpstr>第6章：结构体</vt:lpstr>
      <vt:lpstr>两个 float：对齐到 8 字节</vt:lpstr>
      <vt:lpstr>三个 float：对齐到 12 字节</vt:lpstr>
      <vt:lpstr>添加一个辅助对齐的变量：对齐到 16 字节</vt:lpstr>
      <vt:lpstr>C++11 新语法：alignas</vt:lpstr>
      <vt:lpstr>结构体的内存布局：AOS 与 SOA</vt:lpstr>
      <vt:lpstr>AOS：紧凑存储多个属性</vt:lpstr>
      <vt:lpstr>SOA：分离存储多个属性</vt:lpstr>
      <vt:lpstr>AOSOA：中间方案</vt:lpstr>
      <vt:lpstr>测试一下加速了多少倍？</vt:lpstr>
      <vt:lpstr>测试结果</vt:lpstr>
      <vt:lpstr>第7章：STL容器</vt:lpstr>
      <vt:lpstr>std::vector：也有指针别名问题</vt:lpstr>
      <vt:lpstr>__restrict：能否用于 std::vector？</vt:lpstr>
      <vt:lpstr>解决方案：pragma omp simd 或 pragma GCC ivdep</vt:lpstr>
      <vt:lpstr>std::vector：也能实现 SOA！</vt:lpstr>
      <vt:lpstr>第8章：数学运算</vt:lpstr>
      <vt:lpstr>数学优化：除法变乘法</vt:lpstr>
      <vt:lpstr>编译器放弃的优化：分离公共除数</vt:lpstr>
      <vt:lpstr>解决方案1：手动优化</vt:lpstr>
      <vt:lpstr>解决方案2：-ffast-math</vt:lpstr>
      <vt:lpstr>PowerPoint 演示文稿</vt:lpstr>
      <vt:lpstr>PowerPoint 演示文稿</vt:lpstr>
      <vt:lpstr>sqrt：矢量化失败</vt:lpstr>
      <vt:lpstr>PowerPoint 演示文稿</vt:lpstr>
      <vt:lpstr>嵌套循环：累加</vt:lpstr>
      <vt:lpstr>解决方案：先累加到局部变量</vt:lpstr>
      <vt:lpstr>优化手法总结</vt:lpstr>
      <vt:lpstr>PowerPoint 演示文稿</vt:lpstr>
      <vt:lpstr>CMake 中开启 -O3</vt:lpstr>
      <vt:lpstr>CMake 中开启 -fopenmp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376</cp:revision>
  <dcterms:created xsi:type="dcterms:W3CDTF">2022-01-01T17:05:01Z</dcterms:created>
  <dcterms:modified xsi:type="dcterms:W3CDTF">2022-01-01T17:05:01Z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